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3" r:id="rId31"/>
    <p:sldId id="286" r:id="rId32"/>
    <p:sldId id="287" r:id="rId33"/>
    <p:sldId id="288" r:id="rId34"/>
    <p:sldId id="292" r:id="rId35"/>
    <p:sldId id="293" r:id="rId36"/>
    <p:sldId id="294" r:id="rId37"/>
    <p:sldId id="296" r:id="rId38"/>
    <p:sldId id="297" r:id="rId3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67" autoAdjust="0"/>
    <p:restoredTop sz="86376" autoAdjust="0"/>
  </p:normalViewPr>
  <p:slideViewPr>
    <p:cSldViewPr>
      <p:cViewPr varScale="1">
        <p:scale>
          <a:sx n="107" d="100"/>
          <a:sy n="107" d="100"/>
        </p:scale>
        <p:origin x="1853" y="-2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olo isosce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1502B3C5-69D7-4C46-9DCA-7D4C1F69F6C9}" type="datetimeFigureOut">
              <a:rPr lang="it-IT" smtClean="0"/>
              <a:t>17/11/2016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E4FF703E-3289-4785-AE11-BAAAA1872FE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2B3C5-69D7-4C46-9DCA-7D4C1F69F6C9}" type="datetimeFigureOut">
              <a:rPr lang="it-IT" smtClean="0"/>
              <a:t>17/11/2016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703E-3289-4785-AE11-BAAAA1872FE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2B3C5-69D7-4C46-9DCA-7D4C1F69F6C9}" type="datetimeFigureOut">
              <a:rPr lang="it-IT" smtClean="0"/>
              <a:t>17/11/2016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703E-3289-4785-AE11-BAAAA1872FE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1502B3C5-69D7-4C46-9DCA-7D4C1F69F6C9}" type="datetimeFigureOut">
              <a:rPr lang="it-IT" smtClean="0"/>
              <a:t>17/11/2016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703E-3289-4785-AE11-BAAAA1872FE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olo rettangolo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iangolo isosce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1502B3C5-69D7-4C46-9DCA-7D4C1F69F6C9}" type="datetimeFigureOut">
              <a:rPr lang="it-IT" smtClean="0"/>
              <a:t>17/11/2016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E4FF703E-3289-4785-AE11-BAAAA1872FEB}" type="slidenum">
              <a:rPr lang="it-IT" smtClean="0"/>
              <a:t>‹N›</a:t>
            </a:fld>
            <a:endParaRPr lang="it-IT"/>
          </a:p>
        </p:txBody>
      </p:sp>
      <p:cxnSp>
        <p:nvCxnSpPr>
          <p:cNvPr id="11" name="Connettore 1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1502B3C5-69D7-4C46-9DCA-7D4C1F69F6C9}" type="datetimeFigureOut">
              <a:rPr lang="it-IT" smtClean="0"/>
              <a:t>17/11/2016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4FF703E-3289-4785-AE11-BAAAA1872FE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1502B3C5-69D7-4C46-9DCA-7D4C1F69F6C9}" type="datetimeFigureOut">
              <a:rPr lang="it-IT" smtClean="0"/>
              <a:t>17/11/2016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E4FF703E-3289-4785-AE11-BAAAA1872FEB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2B3C5-69D7-4C46-9DCA-7D4C1F69F6C9}" type="datetimeFigureOut">
              <a:rPr lang="it-IT" smtClean="0"/>
              <a:t>17/11/2016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F703E-3289-4785-AE11-BAAAA1872FE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1502B3C5-69D7-4C46-9DCA-7D4C1F69F6C9}" type="datetimeFigureOut">
              <a:rPr lang="it-IT" smtClean="0"/>
              <a:t>17/11/2016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4FF703E-3289-4785-AE11-BAAAA1872FE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1502B3C5-69D7-4C46-9DCA-7D4C1F69F6C9}" type="datetimeFigureOut">
              <a:rPr lang="it-IT" smtClean="0"/>
              <a:t>17/11/2016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E4FF703E-3289-4785-AE11-BAAAA1872FEB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1502B3C5-69D7-4C46-9DCA-7D4C1F69F6C9}" type="datetimeFigureOut">
              <a:rPr lang="it-IT" smtClean="0"/>
              <a:t>17/11/2016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E4FF703E-3289-4785-AE11-BAAAA1872FEB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olo rettangolo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Connettore 1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1502B3C5-69D7-4C46-9DCA-7D4C1F69F6C9}" type="datetimeFigureOut">
              <a:rPr lang="it-IT" smtClean="0"/>
              <a:t>17/11/2016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E4FF703E-3289-4785-AE11-BAAAA1872FEB}" type="slidenum">
              <a:rPr lang="it-IT" smtClean="0"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it/imgres?imgurl=http://www.play-italy.com/wp-content/uploads/GUIDE-EVENTI-Kids-dancing-Large.jpg&amp;imgrefurl=http://www.play-italy.com/da-rossopomodoro-anche-i-bimbi-ballano/&amp;h=1080&amp;w=1475&amp;tbnid=OO-qKwBZaPr7ZM:&amp;zoom=1&amp;docid=NVxmymN0LDsd2M&amp;ei=yAdaVJGZHs7laqnPgWg&amp;tbm=isch&amp;ved=0CD8QMygJMAk&amp;iact=rc&amp;uact=3&amp;dur=465&amp;page=1&amp;start=0&amp;ndsp=11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jpeg"/><Relationship Id="rId4" Type="http://schemas.openxmlformats.org/officeDocument/2006/relationships/hyperlink" Target="http://thumbs.dreamstime.com/z/arte-di-clip-della-terra-di-pace-del-mondo-2292313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https://encrypted-tbn2.gstatic.com/images?q=tbn:ANd9GcRUv4g5z39GT90SOjMphccBBsQmzgIgjMUXnZRm0LRbH27PU-3XY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3592830" cy="2631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dt-foto" descr="Arte di clip della terra di pace del mondo">
            <a:hlinkClick r:id="rId4" tooltip="&quot;Download Arte Di Clip Della Terra Di Pace Del Mondo Fotografie Stock - Immagine: 2292313&quot;"/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6" b="14471"/>
          <a:stretch/>
        </p:blipFill>
        <p:spPr bwMode="auto">
          <a:xfrm>
            <a:off x="5940152" y="1340768"/>
            <a:ext cx="2926080" cy="36652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ttangolo 5"/>
          <p:cNvSpPr/>
          <p:nvPr/>
        </p:nvSpPr>
        <p:spPr>
          <a:xfrm>
            <a:off x="107504" y="3645024"/>
            <a:ext cx="74168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0" cap="none" spc="0" normalizeH="0" baseline="0" noProof="0" dirty="0">
                <a:ln/>
                <a:solidFill>
                  <a:srgbClr val="9C007F"/>
                </a:solidFill>
                <a:effectLst/>
                <a:uLnTx/>
                <a:uFillTx/>
                <a:latin typeface="AR DARLING" panose="02000000000000000000" pitchFamily="2" charset="0"/>
              </a:rPr>
              <a:t>PROGETTO PER LA</a:t>
            </a:r>
            <a:r>
              <a:rPr lang="it-IT" sz="4000" b="1" kern="0" dirty="0">
                <a:ln/>
                <a:solidFill>
                  <a:srgbClr val="9C007F"/>
                </a:solidFill>
                <a:latin typeface="AR DARLING" panose="02000000000000000000" pitchFamily="2" charset="0"/>
              </a:rPr>
              <a:t> </a:t>
            </a:r>
            <a:r>
              <a:rPr kumimoji="0" lang="it-IT" sz="4000" b="1" i="0" u="none" strike="noStrike" kern="0" cap="none" spc="0" normalizeH="0" baseline="0" noProof="0" dirty="0">
                <a:ln/>
                <a:solidFill>
                  <a:srgbClr val="9C007F"/>
                </a:solidFill>
                <a:effectLst/>
                <a:uLnTx/>
                <a:uFillTx/>
                <a:latin typeface="AR DARLING" panose="02000000000000000000" pitchFamily="2" charset="0"/>
              </a:rPr>
              <a:t>SCUOLA PRIMARIA IN RELAZIONE AL RISCHIO SISMICO “BALLIAMO CON GAIA”.</a:t>
            </a:r>
            <a:endParaRPr kumimoji="0" lang="it-IT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 DARLING" panose="02000000000000000000" pitchFamily="2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298665" y="477490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/>
              <a:t>Realizzato da Geol. Emiliana Simeone</a:t>
            </a:r>
          </a:p>
          <a:p>
            <a:pPr algn="r"/>
            <a:r>
              <a:rPr lang="it-IT" b="1" dirty="0"/>
              <a:t> ORG MOLISE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096" y="46690"/>
            <a:ext cx="3600400" cy="40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46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260648"/>
            <a:ext cx="5328592" cy="5112568"/>
          </a:xfrm>
        </p:spPr>
        <p:txBody>
          <a:bodyPr>
            <a:normAutofit fontScale="85000" lnSpcReduction="20000"/>
          </a:bodyPr>
          <a:lstStyle/>
          <a:p>
            <a:pPr marL="64008" indent="0">
              <a:buNone/>
            </a:pPr>
            <a:endParaRPr lang="it-IT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64008" indent="0">
              <a:buNone/>
            </a:pPr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</a:rPr>
              <a:t>Meglio </a:t>
            </a:r>
            <a:r>
              <a:rPr lang="it-IT" b="1" u="sng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MANTENERE LA CALMA </a:t>
            </a:r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</a:rPr>
              <a:t>e cercare il posto più sicuro nell’ambiente in cui siete mettendovi al riparo dai crolli </a:t>
            </a:r>
          </a:p>
          <a:p>
            <a:pPr marL="64008" indent="0">
              <a:buNone/>
            </a:pPr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</a:rPr>
              <a:t>di parti dell’edificio, dei mobili </a:t>
            </a:r>
          </a:p>
          <a:p>
            <a:pPr marL="64008" indent="0">
              <a:buNone/>
            </a:pPr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</a:rPr>
              <a:t>e degli oggetti più pesanti. </a:t>
            </a:r>
          </a:p>
          <a:p>
            <a:pPr marL="64008" indent="0">
              <a:buNone/>
            </a:pPr>
            <a:endParaRPr lang="it-IT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64008" indent="0">
              <a:buNone/>
            </a:pPr>
            <a:r>
              <a:rPr lang="it-IT" b="1" u="sng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Cercate di stare accanto ai punti più robusti</a:t>
            </a:r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</a:rPr>
              <a:t>: vicino alle pareti portanti (quelle più spesse e resistenti), sotto gli archi nei vani delle porte ed in generale vicino agli angoli.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404" y="3461381"/>
            <a:ext cx="2981132" cy="2661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663" y="620688"/>
            <a:ext cx="343461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910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980728"/>
            <a:ext cx="8229600" cy="4572000"/>
          </a:xfrm>
        </p:spPr>
        <p:txBody>
          <a:bodyPr>
            <a:normAutofit/>
          </a:bodyPr>
          <a:lstStyle/>
          <a:p>
            <a:pPr marL="64008" indent="0">
              <a:buNone/>
            </a:pPr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</a:rPr>
              <a:t>Fate anche attenzione ai </a:t>
            </a:r>
            <a:r>
              <a:rPr lang="it-IT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lampadari, pensili ed altri oggetti appesi, che potrebbero cadervi in testa, e ai vetri che rischiano di rompersi e ferirvi.</a:t>
            </a:r>
          </a:p>
          <a:p>
            <a:pPr marL="64008" indent="0">
              <a:buNone/>
            </a:pPr>
            <a:endParaRPr lang="it-IT" dirty="0"/>
          </a:p>
          <a:p>
            <a:pPr marL="64008" indent="0">
              <a:buNone/>
            </a:pPr>
            <a:endParaRPr lang="it-IT" dirty="0"/>
          </a:p>
          <a:p>
            <a:pPr marL="64008" indent="0">
              <a:buNone/>
            </a:pPr>
            <a:endParaRPr lang="it-IT" dirty="0"/>
          </a:p>
        </p:txBody>
      </p:sp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7852413" cy="64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66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" indent="0">
              <a:buNone/>
            </a:pPr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</a:rPr>
              <a:t>Mettetevi al riparo sotto un letto, o sotto un tavolo robusto. Attenzione ai fili elettrici, che potrebbero strapparsi e fare contatto, scatenando incendi.</a:t>
            </a:r>
          </a:p>
          <a:p>
            <a:pPr marL="64008" indent="0">
              <a:buNone/>
            </a:pPr>
            <a:endParaRPr lang="it-IT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40" y="188640"/>
            <a:ext cx="8252984" cy="682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12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AR DARLING" panose="02000000000000000000" pitchFamily="2" charset="0"/>
              </a:rPr>
              <a:t>Non scendete le scale!!!!!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432055"/>
            <a:ext cx="8229600" cy="4572000"/>
          </a:xfrm>
        </p:spPr>
        <p:txBody>
          <a:bodyPr>
            <a:normAutofit/>
          </a:bodyPr>
          <a:lstStyle/>
          <a:p>
            <a:pPr marL="64008" indent="0">
              <a:buNone/>
            </a:pPr>
            <a:r>
              <a:rPr lang="it-IT" sz="2400" b="1" u="sng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State lontano da scale e ascensori! </a:t>
            </a:r>
            <a:r>
              <a:rPr lang="it-IT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Le scale possono essere la struttura più fragile di tutta la casa e rischiano di crollare. Gli ascensori possono bloccarsi con gran facilità, per mancanza di corrente o perché si deformano le guide lungo le quali scorrono.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73016"/>
            <a:ext cx="2088232" cy="313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18055"/>
            <a:ext cx="284797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imbolo &quot;divieto&quot; 6"/>
          <p:cNvSpPr/>
          <p:nvPr/>
        </p:nvSpPr>
        <p:spPr>
          <a:xfrm>
            <a:off x="5599943" y="3869326"/>
            <a:ext cx="2664296" cy="2545432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247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AR DARLING" panose="02000000000000000000" pitchFamily="2" charset="0"/>
              </a:rPr>
              <a:t>Visto da fuori….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4008" indent="0">
              <a:buNone/>
            </a:pPr>
            <a:r>
              <a:rPr lang="it-IT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Generalmente si pensa che essere sorpresi da un terremoto mentre si è fuori casa è meno pericoloso: in realtà </a:t>
            </a:r>
            <a:r>
              <a:rPr lang="it-IT" sz="1800" b="1" u="sng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anche se si è all’aperto occorre fare attenzione e rispettare alcune regole fondamentali.</a:t>
            </a:r>
          </a:p>
          <a:p>
            <a:pPr marL="64008" indent="0">
              <a:buNone/>
            </a:pPr>
            <a:r>
              <a:rPr lang="it-IT" sz="1800" u="sng" dirty="0">
                <a:solidFill>
                  <a:schemeClr val="bg1"/>
                </a:solidFill>
                <a:latin typeface="Comic Sans MS" panose="030F0702030302020204" pitchFamily="66" charset="0"/>
              </a:rPr>
              <a:t>La prima è quella di </a:t>
            </a:r>
            <a:r>
              <a:rPr lang="it-IT" sz="1800" b="1" u="sng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allontanarsi dai muri degli edifici</a:t>
            </a:r>
            <a:r>
              <a:rPr lang="it-IT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, per evitare che una tegola, un comignolo, un cornicione o una grondaia si stacchino e vi caschino in testa. Se non vi è possibile stare alla larga dai palazzi, magari perché vi trovate in una strada stretta e senza una grande piazza a portata di mano, è meglio che vi rifugiate sotto l’arcata di un portone.</a:t>
            </a:r>
          </a:p>
          <a:p>
            <a:pPr marL="64008" indent="0">
              <a:buNone/>
            </a:pPr>
            <a:r>
              <a:rPr lang="it-IT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In ogni caso </a:t>
            </a: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state lontani da alberi, che potrebbero crollarvi addosso, e dalle linee elettriche</a:t>
            </a:r>
            <a:r>
              <a:rPr lang="it-IT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: i cavi potrebbero stapparsi e colpirvi.</a:t>
            </a:r>
          </a:p>
          <a:p>
            <a:pPr marL="64008" indent="0">
              <a:buNone/>
            </a:pPr>
            <a:r>
              <a:rPr lang="it-IT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Se ci si trova </a:t>
            </a: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in spiaggia è meglio allontanarsi dalla riva</a:t>
            </a:r>
            <a:r>
              <a:rPr lang="it-IT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, perché si potrebbe essere travolti dalle ondate di un maremoto.</a:t>
            </a:r>
          </a:p>
          <a:p>
            <a:pPr marL="64008" indent="0">
              <a:buNone/>
            </a:pP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Non fermatevi sotto i ponti e i cavalcavia….e nemmeno sopra…evitate i punti dove sono possibili frane e smottamenti del terreno.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48071"/>
            <a:ext cx="5832648" cy="613962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3621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AR DARLING" panose="02000000000000000000" pitchFamily="2" charset="0"/>
              </a:rPr>
              <a:t>La sicurezza a scuola…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4008" indent="0">
              <a:buNone/>
            </a:pPr>
            <a:r>
              <a:rPr lang="it-IT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Cosa è un </a:t>
            </a:r>
            <a:r>
              <a:rPr lang="it-IT" sz="1800" b="1" u="sng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PIANO DI EMERGENZA DELLA SCUOLA </a:t>
            </a:r>
            <a:r>
              <a:rPr lang="it-IT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e chi lo deve predisporre?? </a:t>
            </a:r>
          </a:p>
          <a:p>
            <a:pPr marL="64008" indent="0">
              <a:buNone/>
            </a:pPr>
            <a:r>
              <a:rPr lang="it-IT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Il piano di emergenza deve essere predisposto in ogni scuola da opera del Dirigente Scolastico. È obbligatorio (D.M. 26/08/92) e ha lo scopo di informare tutto il personale docente e non docente egli studenti, sul comportamento da tenere in caso di un allontanamento rapido dell’edificio scolastico.</a:t>
            </a:r>
          </a:p>
          <a:p>
            <a:pPr marL="64008" indent="0">
              <a:buNone/>
            </a:pPr>
            <a:r>
              <a:rPr lang="it-IT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Attraverso questo documento si devono perseguire i seguenti obiettivi:</a:t>
            </a:r>
          </a:p>
          <a:p>
            <a:r>
              <a:rPr lang="it-IT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Indicare le procedure da seguire per evitare l’insorgere di un’emergenza;</a:t>
            </a:r>
          </a:p>
          <a:p>
            <a:r>
              <a:rPr lang="it-IT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Affrontare l’emergenza fin dal primo insorgere per contenere gli effetti e riportare la situazione in condizione di normalità;</a:t>
            </a:r>
          </a:p>
          <a:p>
            <a:r>
              <a:rPr lang="it-IT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Prevenire situazioni di confusione e panico;</a:t>
            </a:r>
          </a:p>
          <a:p>
            <a:r>
              <a:rPr lang="it-IT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Pianificare le azioni necessarie a proteggere le persone sia all’interno che all’esterno dell’edificio;</a:t>
            </a:r>
          </a:p>
          <a:p>
            <a:r>
              <a:rPr lang="it-IT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Assicurare, se necessario, un’evacuazione facile, rapida e sicura.</a:t>
            </a:r>
          </a:p>
        </p:txBody>
      </p:sp>
    </p:spTree>
    <p:extLst>
      <p:ext uri="{BB962C8B-B14F-4D97-AF65-F5344CB8AC3E}">
        <p14:creationId xmlns:p14="http://schemas.microsoft.com/office/powerpoint/2010/main" val="1642135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2060848"/>
            <a:ext cx="8229600" cy="4572000"/>
          </a:xfrm>
        </p:spPr>
        <p:txBody>
          <a:bodyPr>
            <a:normAutofit fontScale="92500" lnSpcReduction="20000"/>
          </a:bodyPr>
          <a:lstStyle/>
          <a:p>
            <a:pPr marL="64008" indent="0">
              <a:buNone/>
            </a:pPr>
            <a:endParaRPr lang="it-IT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64008" indent="0">
              <a:buNone/>
            </a:pPr>
            <a:endParaRPr lang="it-IT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64008" indent="0">
              <a:buNone/>
            </a:pPr>
            <a:endParaRPr lang="it-IT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64008" indent="0">
              <a:buNone/>
            </a:pPr>
            <a:endParaRPr lang="it-IT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64008" indent="0">
              <a:buNone/>
            </a:pPr>
            <a:endParaRPr lang="it-IT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64008" indent="0">
              <a:buNone/>
            </a:pPr>
            <a:endParaRPr lang="it-IT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64008" indent="0">
              <a:buNone/>
            </a:pPr>
            <a:endParaRPr lang="it-IT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64008" indent="0">
              <a:buNone/>
            </a:pPr>
            <a:r>
              <a:rPr lang="it-IT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Nel corso delle prove di evacuazione, da effettuare almeno due volte durante l’anno scolastico (D.L. 577/82), deve essere verificata la funzionalità del piano al fine di apportare gli eventuali correttivi per far aderire il Piano alla specifica realtà alla quale si applica. È  importante effettuare con cadenza periodica le prove di evacuazione dell’edificio, per verificare continuamente l’apprendimento dei comportamenti in caso di emergenza. Al termine dell’esercitazione è utile analizzare in classe i comportamenti tenuti in modo da correggere gli eventuali errori commessi durante la prova.</a:t>
            </a:r>
          </a:p>
          <a:p>
            <a:pPr marL="64008" indent="0">
              <a:buNone/>
            </a:pPr>
            <a:endParaRPr lang="it-IT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933" y="404664"/>
            <a:ext cx="5327650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1477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AR DARLING" panose="02000000000000000000" pitchFamily="2" charset="0"/>
              </a:rPr>
              <a:t>Ed ora…il gatto spillo…...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03493"/>
            <a:ext cx="5511535" cy="554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164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"/>
            <a:ext cx="68490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237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6890957" cy="688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203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1628800"/>
            <a:ext cx="8229600" cy="1399032"/>
          </a:xfrm>
        </p:spPr>
        <p:txBody>
          <a:bodyPr>
            <a:normAutofit fontScale="90000"/>
          </a:bodyPr>
          <a:lstStyle/>
          <a:p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sz="4700" dirty="0">
                <a:latin typeface="AR DARLING" panose="02000000000000000000" pitchFamily="2" charset="0"/>
              </a:rPr>
              <a:t>Ora che conosciamo bene il terremoto, siamo arrivati alla parte più importante: </a:t>
            </a:r>
            <a:r>
              <a:rPr lang="it-IT" sz="4700" u="sng" dirty="0">
                <a:solidFill>
                  <a:schemeClr val="accent3">
                    <a:lumMod val="50000"/>
                  </a:schemeClr>
                </a:solidFill>
                <a:latin typeface="AR DARLING" panose="02000000000000000000" pitchFamily="2" charset="0"/>
              </a:rPr>
              <a:t>cosa fare per cavarsela al meglio in caso di terremoto.</a:t>
            </a:r>
          </a:p>
        </p:txBody>
      </p:sp>
    </p:spTree>
    <p:extLst>
      <p:ext uri="{BB962C8B-B14F-4D97-AF65-F5344CB8AC3E}">
        <p14:creationId xmlns:p14="http://schemas.microsoft.com/office/powerpoint/2010/main" val="2971861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0"/>
            <a:ext cx="6854527" cy="681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286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0"/>
            <a:ext cx="6929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766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6696744" cy="687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657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937" y="7346"/>
            <a:ext cx="6824613" cy="676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228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879"/>
            <a:ext cx="6897960" cy="680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612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0635"/>
            <a:ext cx="6907485" cy="675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66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804" y="101005"/>
            <a:ext cx="6774614" cy="675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842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881" y="163044"/>
            <a:ext cx="6536496" cy="646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214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6632"/>
            <a:ext cx="6667821" cy="6555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209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336704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489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AR DARLING" panose="02000000000000000000" pitchFamily="2" charset="0"/>
              </a:rPr>
              <a:t>Il terremoto: le norme di comportamento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700808"/>
            <a:ext cx="3754760" cy="5157192"/>
          </a:xfrm>
        </p:spPr>
        <p:txBody>
          <a:bodyPr>
            <a:normAutofit fontScale="85000" lnSpcReduction="10000"/>
          </a:bodyPr>
          <a:lstStyle/>
          <a:p>
            <a:pPr marL="64008" indent="0" algn="just">
              <a:buNone/>
            </a:pPr>
            <a:r>
              <a:rPr lang="it-IT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In molte occasioni bisogna sapere come comportarsi. Quando andate in bicicletta, per esempio, dovete imparare a tenere la destra. Ma anche a segnalare con il braccio la direzione in cui volete svoltare e a dare un colpo di campanello prima di girare gli angoli, per non trovarvi a terra con le ginocchia sbucciate o peggio.</a:t>
            </a:r>
          </a:p>
          <a:p>
            <a:pPr marL="64008" indent="0" algn="just">
              <a:buNone/>
            </a:pP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Sapere come agire prima, durante e dopo un terremoto </a:t>
            </a:r>
            <a:r>
              <a:rPr lang="it-IT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è ancora più </a:t>
            </a: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importante, perché fare la cosa giusta può aiutare a salvare sia noi che gli altri.</a:t>
            </a:r>
          </a:p>
          <a:p>
            <a:pPr marL="64008" indent="0" algn="just">
              <a:buNone/>
            </a:pPr>
            <a:r>
              <a:rPr lang="it-IT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Purtroppo </a:t>
            </a: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i rischi legati ai terremoti non si possono eliminare del tutto</a:t>
            </a:r>
            <a:r>
              <a:rPr lang="it-IT" sz="1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it-IT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Ma </a:t>
            </a: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con alcune semplici indicazioni, i danni alle persone e alle cose si riducono notevolmente.</a:t>
            </a:r>
            <a:r>
              <a:rPr lang="it-IT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 Il comportamento da tenere è diverso a seconda di quali siano i danni più gravi che ci si possano aspettare nel posto in cui ci si trova.</a:t>
            </a:r>
          </a:p>
        </p:txBody>
      </p:sp>
      <p:pic>
        <p:nvPicPr>
          <p:cNvPr id="1030" name="Picture 6" descr="C:\Users\Sagoma\AppData\Local\Microsoft\Windows\Temporary Internet Files\Content.IE5\3FEWW67Q\page7_blog_entry433_1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4664"/>
            <a:ext cx="2892722" cy="367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Sagoma\AppData\Local\Microsoft\Windows\Temporary Internet Files\Content.IE5\L3QRAC2P\bimbo_che_legge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494" y="4293096"/>
            <a:ext cx="3393926" cy="23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3882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3200"/>
            <a:ext cx="6777236" cy="6619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965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6632"/>
            <a:ext cx="6595641" cy="645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9257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6632"/>
            <a:ext cx="6791169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2506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1"/>
            <a:ext cx="6552728" cy="649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971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dirty="0">
                <a:latin typeface="AR DARLING" panose="02000000000000000000" pitchFamily="2" charset="0"/>
              </a:rPr>
              <a:t>Un ospite inaspettato….il terremoto…..ricordiamo cosa fare…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4008" indent="0">
              <a:buNone/>
            </a:pPr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</a:rPr>
              <a:t>Se all’inizio un po'di paura è naturale; passata la tremarella iniziale, è bene ricordarsi una cosa: </a:t>
            </a:r>
            <a:r>
              <a:rPr lang="it-IT" b="1" u="sng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il pericolo non viene dalla Terra che si scuote, ma dagli edifici che possono crollarci addosso</a:t>
            </a:r>
            <a:r>
              <a:rPr lang="it-IT" u="sng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</a:rPr>
              <a:t>E allora occorre ragionare per proteggersi ed evitare comportamenti dannosi per la nostra incolumità: quello che abbiamo raccontato fino ad ora insomma. E quando si inizia ad usare il cervello il più è fatto!!</a:t>
            </a:r>
          </a:p>
        </p:txBody>
      </p:sp>
    </p:spTree>
    <p:extLst>
      <p:ext uri="{BB962C8B-B14F-4D97-AF65-F5344CB8AC3E}">
        <p14:creationId xmlns:p14="http://schemas.microsoft.com/office/powerpoint/2010/main" val="2925957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agoma\AppData\Local\Microsoft\Windows\Temporary Internet Files\Content.IE5\8Y4M7HH8\paura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962" y="166705"/>
            <a:ext cx="3888432" cy="2901369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227" y="3309592"/>
            <a:ext cx="4743902" cy="2783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4"/>
          <a:stretch/>
        </p:blipFill>
        <p:spPr bwMode="auto">
          <a:xfrm>
            <a:off x="467544" y="3297910"/>
            <a:ext cx="311980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36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AR DARLING" panose="02000000000000000000" pitchFamily="2" charset="0"/>
              </a:rPr>
              <a:t>Una volta finita la scossa…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12776"/>
            <a:ext cx="4906888" cy="4536504"/>
          </a:xfrm>
        </p:spPr>
        <p:txBody>
          <a:bodyPr>
            <a:normAutofit fontScale="92500" lnSpcReduction="10000"/>
          </a:bodyPr>
          <a:lstStyle/>
          <a:p>
            <a:pPr marL="64008" indent="0">
              <a:buNone/>
            </a:pPr>
            <a:r>
              <a:rPr lang="it-IT" b="1" u="sng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Fate il possibile per essere di aiuto agli altri e non intralciate i soccorsi. </a:t>
            </a:r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</a:rPr>
              <a:t>Se siete all’aperto restateci, scegliendo un luogo sicuro secondo quanto detto fino ad ora! Spegnete gli eventuali fuochi già accesi, non usate candele, fiammiferi, accendini nemmeno se siete al buio.</a:t>
            </a:r>
          </a:p>
          <a:p>
            <a:pPr marL="64008" indent="0">
              <a:buNone/>
            </a:pPr>
            <a:endParaRPr lang="it-IT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2708920"/>
            <a:ext cx="2219325" cy="2066925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Per 3"/>
          <p:cNvSpPr/>
          <p:nvPr/>
        </p:nvSpPr>
        <p:spPr>
          <a:xfrm>
            <a:off x="5537645" y="2687613"/>
            <a:ext cx="3168352" cy="2088232"/>
          </a:xfrm>
          <a:prstGeom prst="mathMultiply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52206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836712"/>
            <a:ext cx="8229600" cy="4572000"/>
          </a:xfrm>
        </p:spPr>
        <p:txBody>
          <a:bodyPr/>
          <a:lstStyle/>
          <a:p>
            <a:pPr marL="64008" indent="0">
              <a:buNone/>
            </a:pPr>
            <a:r>
              <a:rPr lang="it-IT" b="1" u="sng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Prima di andarvene è importante chiudere gas, elettricità ed acqua, per evitare ulteriori danni </a:t>
            </a:r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</a:rPr>
              <a:t>provocati dalla rottura dei tubi e soprattutto da possibili incendi. </a:t>
            </a:r>
            <a:r>
              <a:rPr lang="it-IT" b="1" u="sng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Se sentite odore di gas, aprite porte e finestre </a:t>
            </a:r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</a:rPr>
              <a:t>ed avvertite che probabilmente c’è stata una fuga. </a:t>
            </a:r>
          </a:p>
          <a:p>
            <a:pPr marL="64008" indent="0">
              <a:buNone/>
            </a:pPr>
            <a:endParaRPr lang="it-IT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221088"/>
            <a:ext cx="2016224" cy="238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21088"/>
            <a:ext cx="1584176" cy="235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6185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906128"/>
          </a:xfrm>
        </p:spPr>
        <p:txBody>
          <a:bodyPr/>
          <a:lstStyle/>
          <a:p>
            <a:pPr marL="64008" indent="0">
              <a:buNone/>
            </a:pPr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</a:rPr>
              <a:t>Uscendo fate molta attenzione a non farmi male con oggetti taglienti e con quelli che potrebbero ancora cadere.</a:t>
            </a:r>
          </a:p>
          <a:p>
            <a:pPr marL="64008" indent="0">
              <a:buNone/>
            </a:pPr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</a:rPr>
              <a:t>Evitate di usare l’ascensore che potrebbe bloccarsi o precipitare: meglio le scale!</a:t>
            </a:r>
          </a:p>
          <a:p>
            <a:pPr marL="64008" indent="0">
              <a:buNone/>
            </a:pPr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</a:rPr>
              <a:t>Non usate il telefono, se non per casi gravi e urgenti, in modo da lasciare libere le linee per chi ne ha davvero bisogno.</a:t>
            </a:r>
          </a:p>
          <a:p>
            <a:pPr marL="64008" indent="0">
              <a:buNone/>
            </a:pPr>
            <a:r>
              <a:rPr lang="it-IT" b="1" u="sng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IL TERREMOTO è UN EVENTO INEVITABILE, MA POSSIAMO TUTTI DEL NOSTRO MEGLIO PER DIFENDERCI PRIMA, DURANTE E DOPO.</a:t>
            </a:r>
          </a:p>
        </p:txBody>
      </p:sp>
    </p:spTree>
    <p:extLst>
      <p:ext uri="{BB962C8B-B14F-4D97-AF65-F5344CB8AC3E}">
        <p14:creationId xmlns:p14="http://schemas.microsoft.com/office/powerpoint/2010/main" val="265472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sz="4700" dirty="0">
                <a:latin typeface="AR DARLING" panose="02000000000000000000" pitchFamily="2" charset="0"/>
              </a:rPr>
              <a:t>I pericoli di un terremoto sono di molti tipi e variano di posto in posto. Per questo è difficile dare consigli che valgano in ogni zona e situazione: andremo ad apprendere le raccomandazioni generali.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96508"/>
            <a:ext cx="5544616" cy="462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96508"/>
            <a:ext cx="5628456" cy="4713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52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AR DARLING" panose="02000000000000000000" pitchFamily="2" charset="0"/>
              </a:rPr>
              <a:t>La prima cosa da fare è informarsi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4008" indent="0">
              <a:buNone/>
            </a:pPr>
            <a:r>
              <a:rPr lang="it-IT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Bisogna informarsi subito senza perdere tempo. Se mi state ascoltando lo state da già facendo!</a:t>
            </a:r>
          </a:p>
          <a:p>
            <a:pPr marL="64008" indent="0">
              <a:buNone/>
            </a:pPr>
            <a:r>
              <a:rPr lang="it-IT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Ormai sapete qualcosa sui terremoti e sui loro pericoli, siete documentati bene sul posto in cui vivete e sapete quale è la zona sismica in cui si trova il vostro comune.</a:t>
            </a:r>
          </a:p>
          <a:p>
            <a:pPr marL="64008" indent="0">
              <a:buNone/>
            </a:pPr>
            <a:endParaRPr lang="it-IT" sz="15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64008" indent="0">
              <a:buNone/>
            </a:pPr>
            <a:endParaRPr lang="it-IT" sz="15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64008" indent="0">
              <a:buNone/>
            </a:pPr>
            <a:endParaRPr lang="it-IT" sz="15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034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4572000"/>
          </a:xfrm>
        </p:spPr>
        <p:txBody>
          <a:bodyPr>
            <a:normAutofit fontScale="92500" lnSpcReduction="10000"/>
          </a:bodyPr>
          <a:lstStyle/>
          <a:p>
            <a:pPr marL="64008" indent="0">
              <a:buNone/>
            </a:pPr>
            <a:endParaRPr lang="it-IT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64008" indent="0">
              <a:buNone/>
            </a:pPr>
            <a:r>
              <a:rPr lang="it-IT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Che la vostra famiglia abbia già una casa o ne debba acquistare una, </a:t>
            </a:r>
            <a:r>
              <a:rPr lang="it-IT" sz="2000" b="1" u="sng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spingete i vostri genitori a controllare che sia stata progettata e costruita con criteri antisismici. </a:t>
            </a:r>
            <a:r>
              <a:rPr lang="it-IT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Altrimenti andrà riadattata, in modo da renderla più resistente ai terremoti.</a:t>
            </a:r>
          </a:p>
          <a:p>
            <a:pPr marL="64008" indent="0">
              <a:buNone/>
            </a:pPr>
            <a:r>
              <a:rPr lang="it-IT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La </a:t>
            </a:r>
            <a:r>
              <a:rPr lang="it-IT" sz="2000" b="1" u="sng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Protezione Civile </a:t>
            </a:r>
            <a:r>
              <a:rPr lang="it-IT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è l’organizzazione che si occupa di proteggerci in caso di calamità naturali. Occorre informarsi su quali sono i suoi piani: che iniziative prevede per limitare i danni, a chi ci si deve rivolgere e cosa bisogna fare. Province e Regioni hanno appositi uffici ai quali possiamo rivolgerci per approfondimenti ed informazioni.</a:t>
            </a:r>
          </a:p>
          <a:p>
            <a:pPr marL="64008" indent="0">
              <a:buNone/>
            </a:pPr>
            <a:r>
              <a:rPr lang="it-IT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Il responsabile locale della Protezione Civile  è il sindaco; è bene avere presente dove sono i più vicini ospedali e quali sono i percorsi meno pericolosi per raggiungerli.</a:t>
            </a:r>
          </a:p>
          <a:p>
            <a:pPr marL="64008" indent="0">
              <a:buNone/>
            </a:pPr>
            <a:r>
              <a:rPr lang="it-IT" sz="2000" b="1" u="sng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Inoltre tenete sempre i numeri per chiamare i Vigili del Fuoco (115), il medico e l’ambulanza vicino al telefono di casa e nella rubrica del cellulare.</a:t>
            </a:r>
          </a:p>
        </p:txBody>
      </p:sp>
      <p:pic>
        <p:nvPicPr>
          <p:cNvPr id="5125" name="Picture 5" descr="C:\Users\Sagoma\AppData\Local\Microsoft\Windows\Temporary Internet Files\Content.IE5\37RZCINB\telefono_email_frolland_01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66329"/>
            <a:ext cx="4364835" cy="426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043608" y="404664"/>
            <a:ext cx="7013459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Vigili del Fuoco: 115</a:t>
            </a:r>
          </a:p>
        </p:txBody>
      </p:sp>
      <p:sp>
        <p:nvSpPr>
          <p:cNvPr id="9" name="Rettangolo 8"/>
          <p:cNvSpPr/>
          <p:nvPr/>
        </p:nvSpPr>
        <p:spPr>
          <a:xfrm>
            <a:off x="899592" y="4928100"/>
            <a:ext cx="7895110" cy="1754326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Numero del medico e </a:t>
            </a:r>
          </a:p>
          <a:p>
            <a:pPr algn="ctr"/>
            <a:r>
              <a:rPr lang="it-IT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dell’ambulanza</a:t>
            </a:r>
          </a:p>
        </p:txBody>
      </p:sp>
    </p:spTree>
    <p:extLst>
      <p:ext uri="{BB962C8B-B14F-4D97-AF65-F5344CB8AC3E}">
        <p14:creationId xmlns:p14="http://schemas.microsoft.com/office/powerpoint/2010/main" val="71798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AR DARLING" panose="02000000000000000000" pitchFamily="2" charset="0"/>
              </a:rPr>
              <a:t>Preparate la casa: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</a:rPr>
              <a:t>Controllate insieme ai vostri genitori che gli scaffali, i mobili pesanti, i forni a gas e gli scaldabagni siano ben fissati alle pareti.</a:t>
            </a:r>
          </a:p>
          <a:p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</a:rPr>
              <a:t>Scoprite dove sono i rubinetti dell’acqua e del gas, nonché l’interruttore generale della luce, e imparate con un adulto come si fa a chiuderli: vi aiuterà ad evitare allagamenti ed incendi della casa. </a:t>
            </a:r>
          </a:p>
          <a:p>
            <a:endParaRPr lang="it-IT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it-IT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it-IT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it-IT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20688"/>
            <a:ext cx="5207000" cy="551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18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AR DARLING" panose="02000000000000000000" pitchFamily="2" charset="0"/>
              </a:rPr>
              <a:t>Dove scappare????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" indent="0">
              <a:buNone/>
            </a:pPr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</a:rPr>
              <a:t>Un </a:t>
            </a:r>
            <a:r>
              <a:rPr lang="it-IT" b="1" u="sng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piano di evacuazione è il progetto per organizzare l’abbandono di un posto  in caso di emergenza. </a:t>
            </a:r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</a:rPr>
              <a:t>Informatevi: se ce n’è uno per la vostra casa o palazzo, è bene conoscerlo e prepararsi a seguirlo.</a:t>
            </a:r>
          </a:p>
          <a:p>
            <a:pPr marL="64008" indent="0">
              <a:buNone/>
            </a:pPr>
            <a:endParaRPr lang="it-IT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64008" indent="0">
              <a:buNone/>
            </a:pPr>
            <a:endParaRPr lang="it-IT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7632848" cy="5028072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18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AR DARLING" panose="02000000000000000000" pitchFamily="2" charset="0"/>
              </a:rPr>
              <a:t>Se durante un terremoto ci si trova in casa…..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" indent="0">
              <a:buNone/>
            </a:pPr>
            <a:r>
              <a:rPr lang="it-IT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Il primo istinto è quello di fuggire all’esterno. Ma una scossa di terremoto dura al massimo poco più di una decina di secondi…..anche se può sembrarvi un tempo lunghissimo!!Tra una scossa e l’altra può passare appena qualche secondo. </a:t>
            </a:r>
            <a:r>
              <a:rPr lang="it-IT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Se non state già vicini ad una porta d’ingresso che da su uno spiazzo molto ampio, tentare di fuggire può diventare molto pericoloso e anche inutile. Il terremoto finirebbe prima che riusciate a raggiungere l’esterno.</a:t>
            </a:r>
          </a:p>
          <a:p>
            <a:pPr marL="64008" indent="0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060848"/>
            <a:ext cx="4680520" cy="468052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3044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648</TotalTime>
  <Words>1483</Words>
  <Application>Microsoft Office PowerPoint</Application>
  <PresentationFormat>Presentazione su schermo (4:3)</PresentationFormat>
  <Paragraphs>74</Paragraphs>
  <Slides>38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4" baseType="lpstr">
      <vt:lpstr>AR DARLING</vt:lpstr>
      <vt:lpstr>Century Gothic</vt:lpstr>
      <vt:lpstr>Comic Sans MS</vt:lpstr>
      <vt:lpstr>Verdana</vt:lpstr>
      <vt:lpstr>Wingdings 2</vt:lpstr>
      <vt:lpstr>Verve</vt:lpstr>
      <vt:lpstr>Presentazione standard di PowerPoint</vt:lpstr>
      <vt:lpstr>   Ora che conosciamo bene il terremoto, siamo arrivati alla parte più importante: cosa fare per cavarsela al meglio in caso di terremoto.</vt:lpstr>
      <vt:lpstr>Il terremoto: le norme di comportamento</vt:lpstr>
      <vt:lpstr>       I pericoli di un terremoto sono di molti tipi e variano di posto in posto. Per questo è difficile dare consigli che valgano in ogni zona e situazione: andremo ad apprendere le raccomandazioni generali.</vt:lpstr>
      <vt:lpstr>La prima cosa da fare è informarsi</vt:lpstr>
      <vt:lpstr>Presentazione standard di PowerPoint</vt:lpstr>
      <vt:lpstr>Preparate la casa:</vt:lpstr>
      <vt:lpstr>Dove scappare????</vt:lpstr>
      <vt:lpstr>Se durante un terremoto ci si trova in casa…..</vt:lpstr>
      <vt:lpstr>Presentazione standard di PowerPoint</vt:lpstr>
      <vt:lpstr>Presentazione standard di PowerPoint</vt:lpstr>
      <vt:lpstr>Presentazione standard di PowerPoint</vt:lpstr>
      <vt:lpstr>Non scendete le scale!!!!!</vt:lpstr>
      <vt:lpstr>Visto da fuori….</vt:lpstr>
      <vt:lpstr>La sicurezza a scuola…</vt:lpstr>
      <vt:lpstr>Presentazione standard di PowerPoint</vt:lpstr>
      <vt:lpstr>Ed ora…il gatto spillo…...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Un ospite inaspettato….il terremoto…..ricordiamo cosa fare…</vt:lpstr>
      <vt:lpstr>Presentazione standard di PowerPoint</vt:lpstr>
      <vt:lpstr>Una volta finita la scossa…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Sagoma</dc:creator>
  <cp:lastModifiedBy>mym64</cp:lastModifiedBy>
  <cp:revision>46</cp:revision>
  <dcterms:created xsi:type="dcterms:W3CDTF">2015-02-06T17:58:43Z</dcterms:created>
  <dcterms:modified xsi:type="dcterms:W3CDTF">2016-11-17T08:35:33Z</dcterms:modified>
</cp:coreProperties>
</file>