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85" r:id="rId2"/>
    <p:sldId id="281" r:id="rId3"/>
    <p:sldId id="261" r:id="rId4"/>
    <p:sldId id="259" r:id="rId5"/>
    <p:sldId id="262" r:id="rId6"/>
    <p:sldId id="263" r:id="rId7"/>
    <p:sldId id="264" r:id="rId8"/>
    <p:sldId id="266" r:id="rId9"/>
    <p:sldId id="265"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2" r:id="rId25"/>
    <p:sldId id="284" r:id="rId26"/>
    <p:sldId id="283" r:id="rId27"/>
    <p:sldId id="286" r:id="rId2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67" autoAdjust="0"/>
    <p:restoredTop sz="86376" autoAdjust="0"/>
  </p:normalViewPr>
  <p:slideViewPr>
    <p:cSldViewPr>
      <p:cViewPr varScale="1">
        <p:scale>
          <a:sx n="107" d="100"/>
          <a:sy n="107" d="100"/>
        </p:scale>
        <p:origin x="1853" y="8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1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 name="Triangolo isosce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olo 7"/>
          <p:cNvSpPr>
            <a:spLocks noGrp="1"/>
          </p:cNvSpPr>
          <p:nvPr>
            <p:ph type="ctrTitle"/>
          </p:nvPr>
        </p:nvSpPr>
        <p:spPr>
          <a:xfrm>
            <a:off x="540544" y="776288"/>
            <a:ext cx="8062912" cy="1470025"/>
          </a:xfrm>
        </p:spPr>
        <p:txBody>
          <a:bodyPr anchor="b">
            <a:normAutofit/>
          </a:bodyPr>
          <a:lstStyle>
            <a:lvl1pPr algn="r">
              <a:defRPr sz="4400"/>
            </a:lvl1pPr>
          </a:lstStyle>
          <a:p>
            <a:r>
              <a:rPr kumimoji="0" lang="it-IT"/>
              <a:t>Fare clic per modificare lo stile del titolo</a:t>
            </a:r>
            <a:endParaRPr kumimoji="0" lang="en-US"/>
          </a:p>
        </p:txBody>
      </p:sp>
      <p:sp>
        <p:nvSpPr>
          <p:cNvPr id="9" name="Sottotitolo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a:t>Fare clic per modificare lo stile del sottotitolo dello schema</a:t>
            </a:r>
            <a:endParaRPr kumimoji="0" lang="en-US"/>
          </a:p>
        </p:txBody>
      </p:sp>
      <p:sp>
        <p:nvSpPr>
          <p:cNvPr id="28" name="Segnaposto data 27"/>
          <p:cNvSpPr>
            <a:spLocks noGrp="1"/>
          </p:cNvSpPr>
          <p:nvPr>
            <p:ph type="dt" sz="half" idx="10"/>
          </p:nvPr>
        </p:nvSpPr>
        <p:spPr>
          <a:xfrm>
            <a:off x="1371600" y="6012656"/>
            <a:ext cx="5791200" cy="365125"/>
          </a:xfrm>
        </p:spPr>
        <p:txBody>
          <a:bodyPr tIns="0" bIns="0" anchor="t"/>
          <a:lstStyle>
            <a:lvl1pPr algn="r">
              <a:defRPr sz="1000"/>
            </a:lvl1pPr>
          </a:lstStyle>
          <a:p>
            <a:fld id="{3134D6EB-03F0-4138-A3AE-16B4FD6D7F32}" type="datetimeFigureOut">
              <a:rPr lang="it-IT" smtClean="0"/>
              <a:t>17/11/2016</a:t>
            </a:fld>
            <a:endParaRPr lang="it-IT"/>
          </a:p>
        </p:txBody>
      </p:sp>
      <p:sp>
        <p:nvSpPr>
          <p:cNvPr id="17" name="Segnaposto piè di pagina 16"/>
          <p:cNvSpPr>
            <a:spLocks noGrp="1"/>
          </p:cNvSpPr>
          <p:nvPr>
            <p:ph type="ftr" sz="quarter" idx="11"/>
          </p:nvPr>
        </p:nvSpPr>
        <p:spPr>
          <a:xfrm>
            <a:off x="1371600" y="5650704"/>
            <a:ext cx="5791200" cy="365125"/>
          </a:xfrm>
        </p:spPr>
        <p:txBody>
          <a:bodyPr tIns="0" bIns="0" anchor="b"/>
          <a:lstStyle>
            <a:lvl1pPr algn="r">
              <a:defRPr sz="1100"/>
            </a:lvl1pPr>
          </a:lstStyle>
          <a:p>
            <a:endParaRPr lang="it-IT"/>
          </a:p>
        </p:txBody>
      </p:sp>
      <p:sp>
        <p:nvSpPr>
          <p:cNvPr id="29" name="Segnaposto numero diapositiva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6B8F89AD-4104-4776-8FA3-E86C3807800F}"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3134D6EB-03F0-4138-A3AE-16B4FD6D7F32}" type="datetimeFigureOut">
              <a:rPr lang="it-IT" smtClean="0"/>
              <a:t>17/11/2016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B8F89AD-4104-4776-8FA3-E86C3807800F}"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781800" y="381000"/>
            <a:ext cx="1905000" cy="5486400"/>
          </a:xfrm>
        </p:spPr>
        <p:txBody>
          <a:bodyPr vert="eaVert"/>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a:xfrm>
            <a:off x="457200" y="381000"/>
            <a:ext cx="6248400" cy="5486400"/>
          </a:xfrm>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3134D6EB-03F0-4138-A3AE-16B4FD6D7F32}" type="datetimeFigureOut">
              <a:rPr lang="it-IT" smtClean="0"/>
              <a:t>17/11/2016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B8F89AD-4104-4776-8FA3-E86C3807800F}"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67494"/>
            <a:ext cx="8229600" cy="1399032"/>
          </a:xfrm>
        </p:spPr>
        <p:txBody>
          <a:bodyPr/>
          <a:lstStyle/>
          <a:p>
            <a:r>
              <a:rPr kumimoji="0" lang="it-IT"/>
              <a:t>Fare clic per modificare lo stile del titolo</a:t>
            </a:r>
            <a:endParaRPr kumimoji="0" lang="en-US"/>
          </a:p>
        </p:txBody>
      </p:sp>
      <p:sp>
        <p:nvSpPr>
          <p:cNvPr id="3" name="Segnaposto contenuto 2"/>
          <p:cNvSpPr>
            <a:spLocks noGrp="1"/>
          </p:cNvSpPr>
          <p:nvPr>
            <p:ph idx="1"/>
          </p:nvPr>
        </p:nvSpPr>
        <p:spPr>
          <a:xfrm>
            <a:off x="457200" y="1882808"/>
            <a:ext cx="8229600" cy="45720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a:xfrm>
            <a:off x="4791456" y="6480048"/>
            <a:ext cx="2133600" cy="301752"/>
          </a:xfrm>
        </p:spPr>
        <p:txBody>
          <a:bodyPr/>
          <a:lstStyle/>
          <a:p>
            <a:fld id="{3134D6EB-03F0-4138-A3AE-16B4FD6D7F32}" type="datetimeFigureOut">
              <a:rPr lang="it-IT" smtClean="0"/>
              <a:t>17/11/2016</a:t>
            </a:fld>
            <a:endParaRPr lang="it-IT"/>
          </a:p>
        </p:txBody>
      </p:sp>
      <p:sp>
        <p:nvSpPr>
          <p:cNvPr id="5" name="Segnaposto piè di pagina 4"/>
          <p:cNvSpPr>
            <a:spLocks noGrp="1"/>
          </p:cNvSpPr>
          <p:nvPr>
            <p:ph type="ftr" sz="quarter" idx="11"/>
          </p:nvPr>
        </p:nvSpPr>
        <p:spPr>
          <a:xfrm>
            <a:off x="457200" y="6480969"/>
            <a:ext cx="4260056" cy="300831"/>
          </a:xfrm>
        </p:spPr>
        <p:txBody>
          <a:bodyPr/>
          <a:lstStyle/>
          <a:p>
            <a:endParaRPr lang="it-IT"/>
          </a:p>
        </p:txBody>
      </p:sp>
      <p:sp>
        <p:nvSpPr>
          <p:cNvPr id="6" name="Segnaposto numero diapositiva 5"/>
          <p:cNvSpPr>
            <a:spLocks noGrp="1"/>
          </p:cNvSpPr>
          <p:nvPr>
            <p:ph type="sldNum" sz="quarter" idx="12"/>
          </p:nvPr>
        </p:nvSpPr>
        <p:spPr/>
        <p:txBody>
          <a:bodyPr/>
          <a:lstStyle/>
          <a:p>
            <a:fld id="{6B8F89AD-4104-4776-8FA3-E86C3807800F}"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9" name="Triangolo rettangolo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Triangolo isosce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Segnaposto data 3"/>
          <p:cNvSpPr>
            <a:spLocks noGrp="1"/>
          </p:cNvSpPr>
          <p:nvPr>
            <p:ph type="dt" sz="half" idx="10"/>
          </p:nvPr>
        </p:nvSpPr>
        <p:spPr>
          <a:xfrm>
            <a:off x="6955632" y="6477000"/>
            <a:ext cx="2133600" cy="304800"/>
          </a:xfrm>
        </p:spPr>
        <p:txBody>
          <a:bodyPr/>
          <a:lstStyle/>
          <a:p>
            <a:fld id="{3134D6EB-03F0-4138-A3AE-16B4FD6D7F32}" type="datetimeFigureOut">
              <a:rPr lang="it-IT" smtClean="0"/>
              <a:t>17/11/2016</a:t>
            </a:fld>
            <a:endParaRPr lang="it-IT"/>
          </a:p>
        </p:txBody>
      </p:sp>
      <p:sp>
        <p:nvSpPr>
          <p:cNvPr id="5" name="Segnaposto piè di pagina 4"/>
          <p:cNvSpPr>
            <a:spLocks noGrp="1"/>
          </p:cNvSpPr>
          <p:nvPr>
            <p:ph type="ftr" sz="quarter" idx="11"/>
          </p:nvPr>
        </p:nvSpPr>
        <p:spPr>
          <a:xfrm>
            <a:off x="2619376" y="6480969"/>
            <a:ext cx="4260056" cy="300831"/>
          </a:xfrm>
        </p:spPr>
        <p:txBody>
          <a:bodyPr/>
          <a:lstStyle/>
          <a:p>
            <a:endParaRPr lang="it-IT"/>
          </a:p>
        </p:txBody>
      </p:sp>
      <p:sp>
        <p:nvSpPr>
          <p:cNvPr id="6" name="Segnaposto numero diapositiva 5"/>
          <p:cNvSpPr>
            <a:spLocks noGrp="1"/>
          </p:cNvSpPr>
          <p:nvPr>
            <p:ph type="sldNum" sz="quarter" idx="12"/>
          </p:nvPr>
        </p:nvSpPr>
        <p:spPr>
          <a:xfrm>
            <a:off x="8451056" y="809624"/>
            <a:ext cx="502920" cy="300831"/>
          </a:xfrm>
        </p:spPr>
        <p:txBody>
          <a:bodyPr/>
          <a:lstStyle/>
          <a:p>
            <a:fld id="{6B8F89AD-4104-4776-8FA3-E86C3807800F}" type="slidenum">
              <a:rPr lang="it-IT" smtClean="0"/>
              <a:t>‹N›</a:t>
            </a:fld>
            <a:endParaRPr lang="it-IT"/>
          </a:p>
        </p:txBody>
      </p:sp>
      <p:cxnSp>
        <p:nvCxnSpPr>
          <p:cNvPr id="11" name="Connettore 1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Connettore 1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olo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it-IT"/>
              <a:t>Fare clic per modificare lo stile del titolo</a:t>
            </a:r>
            <a:endParaRPr kumimoji="0" lang="en-US"/>
          </a:p>
        </p:txBody>
      </p:sp>
      <p:sp>
        <p:nvSpPr>
          <p:cNvPr id="3" name="Segnaposto testo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a:t>Fare clic per modificare stili del testo dello schema</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marL="0" algn="l">
              <a:defRPr/>
            </a:lvl1pPr>
          </a:lstStyle>
          <a:p>
            <a:r>
              <a:rPr kumimoji="0" lang="it-IT"/>
              <a:t>Fare clic per modificare lo stile del titolo</a:t>
            </a:r>
            <a:endParaRPr kumimoji="0" lang="en-US"/>
          </a:p>
        </p:txBody>
      </p:sp>
      <p:sp>
        <p:nvSpPr>
          <p:cNvPr id="3" name="Segnaposto contenuto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contenuto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5" name="Segnaposto data 4"/>
          <p:cNvSpPr>
            <a:spLocks noGrp="1"/>
          </p:cNvSpPr>
          <p:nvPr>
            <p:ph type="dt" sz="half" idx="10"/>
          </p:nvPr>
        </p:nvSpPr>
        <p:spPr>
          <a:xfrm>
            <a:off x="4791456" y="6480969"/>
            <a:ext cx="2133600" cy="301752"/>
          </a:xfrm>
        </p:spPr>
        <p:txBody>
          <a:bodyPr/>
          <a:lstStyle/>
          <a:p>
            <a:fld id="{3134D6EB-03F0-4138-A3AE-16B4FD6D7F32}" type="datetimeFigureOut">
              <a:rPr lang="it-IT" smtClean="0"/>
              <a:t>17/11/2016</a:t>
            </a:fld>
            <a:endParaRPr lang="it-IT"/>
          </a:p>
        </p:txBody>
      </p:sp>
      <p:sp>
        <p:nvSpPr>
          <p:cNvPr id="6" name="Segnaposto piè di pagina 5"/>
          <p:cNvSpPr>
            <a:spLocks noGrp="1"/>
          </p:cNvSpPr>
          <p:nvPr>
            <p:ph type="ftr" sz="quarter" idx="11"/>
          </p:nvPr>
        </p:nvSpPr>
        <p:spPr>
          <a:xfrm>
            <a:off x="457200" y="6480969"/>
            <a:ext cx="4260056" cy="301752"/>
          </a:xfrm>
        </p:spPr>
        <p:txBody>
          <a:bodyPr/>
          <a:lstStyle/>
          <a:p>
            <a:endParaRPr lang="it-IT"/>
          </a:p>
        </p:txBody>
      </p:sp>
      <p:sp>
        <p:nvSpPr>
          <p:cNvPr id="7" name="Segnaposto numero diapositiva 6"/>
          <p:cNvSpPr>
            <a:spLocks noGrp="1"/>
          </p:cNvSpPr>
          <p:nvPr>
            <p:ph type="sldNum" sz="quarter" idx="12"/>
          </p:nvPr>
        </p:nvSpPr>
        <p:spPr>
          <a:xfrm>
            <a:off x="7589520" y="6480969"/>
            <a:ext cx="502920" cy="301752"/>
          </a:xfrm>
        </p:spPr>
        <p:txBody>
          <a:bodyPr/>
          <a:lstStyle/>
          <a:p>
            <a:fld id="{6B8F89AD-4104-4776-8FA3-E86C3807800F}"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it-IT"/>
              <a:t>Fare clic per modificare lo stile del titolo</a:t>
            </a:r>
            <a:endParaRPr kumimoji="0" lang="en-US"/>
          </a:p>
        </p:txBody>
      </p:sp>
      <p:sp>
        <p:nvSpPr>
          <p:cNvPr id="3" name="Segnaposto testo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a:t>Fare clic per modificare stili del testo dello schema</a:t>
            </a:r>
          </a:p>
        </p:txBody>
      </p:sp>
      <p:sp>
        <p:nvSpPr>
          <p:cNvPr id="4" name="Segnaposto testo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a:t>Fare clic per modificare stili del testo dello schema</a:t>
            </a:r>
          </a:p>
        </p:txBody>
      </p:sp>
      <p:sp>
        <p:nvSpPr>
          <p:cNvPr id="5" name="Segnaposto contenuto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6" name="Segnaposto contenuto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7" name="Segnaposto data 6"/>
          <p:cNvSpPr>
            <a:spLocks noGrp="1"/>
          </p:cNvSpPr>
          <p:nvPr>
            <p:ph type="dt" sz="half" idx="10"/>
          </p:nvPr>
        </p:nvSpPr>
        <p:spPr>
          <a:xfrm>
            <a:off x="4791456" y="6480969"/>
            <a:ext cx="2130552" cy="301752"/>
          </a:xfrm>
        </p:spPr>
        <p:txBody>
          <a:bodyPr/>
          <a:lstStyle/>
          <a:p>
            <a:fld id="{3134D6EB-03F0-4138-A3AE-16B4FD6D7F32}" type="datetimeFigureOut">
              <a:rPr lang="it-IT" smtClean="0"/>
              <a:t>17/11/2016</a:t>
            </a:fld>
            <a:endParaRPr lang="it-IT"/>
          </a:p>
        </p:txBody>
      </p:sp>
      <p:sp>
        <p:nvSpPr>
          <p:cNvPr id="8" name="Segnaposto piè di pagina 7"/>
          <p:cNvSpPr>
            <a:spLocks noGrp="1"/>
          </p:cNvSpPr>
          <p:nvPr>
            <p:ph type="ftr" sz="quarter" idx="11"/>
          </p:nvPr>
        </p:nvSpPr>
        <p:spPr>
          <a:xfrm>
            <a:off x="457200" y="6480969"/>
            <a:ext cx="4261104" cy="301752"/>
          </a:xfrm>
        </p:spPr>
        <p:txBody>
          <a:bodyPr/>
          <a:lstStyle/>
          <a:p>
            <a:endParaRPr lang="it-IT"/>
          </a:p>
        </p:txBody>
      </p:sp>
      <p:sp>
        <p:nvSpPr>
          <p:cNvPr id="9" name="Segnaposto numero diapositiva 8"/>
          <p:cNvSpPr>
            <a:spLocks noGrp="1"/>
          </p:cNvSpPr>
          <p:nvPr>
            <p:ph type="sldNum" sz="quarter" idx="12"/>
          </p:nvPr>
        </p:nvSpPr>
        <p:spPr>
          <a:xfrm>
            <a:off x="7589520" y="6483096"/>
            <a:ext cx="502920" cy="301752"/>
          </a:xfrm>
        </p:spPr>
        <p:txBody>
          <a:bodyPr/>
          <a:lstStyle>
            <a:lvl1pPr algn="ctr">
              <a:defRPr/>
            </a:lvl1pPr>
          </a:lstStyle>
          <a:p>
            <a:fld id="{6B8F89AD-4104-4776-8FA3-E86C3807800F}"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b="0"/>
            </a:lvl1pPr>
          </a:lstStyle>
          <a:p>
            <a:r>
              <a:rPr kumimoji="0" lang="it-IT"/>
              <a:t>Fare clic per modificare lo stile del titolo</a:t>
            </a:r>
            <a:endParaRPr kumimoji="0" lang="en-US"/>
          </a:p>
        </p:txBody>
      </p:sp>
      <p:sp>
        <p:nvSpPr>
          <p:cNvPr id="3" name="Segnaposto data 2"/>
          <p:cNvSpPr>
            <a:spLocks noGrp="1"/>
          </p:cNvSpPr>
          <p:nvPr>
            <p:ph type="dt" sz="half" idx="10"/>
          </p:nvPr>
        </p:nvSpPr>
        <p:spPr/>
        <p:txBody>
          <a:bodyPr/>
          <a:lstStyle/>
          <a:p>
            <a:fld id="{3134D6EB-03F0-4138-A3AE-16B4FD6D7F32}" type="datetimeFigureOut">
              <a:rPr lang="it-IT" smtClean="0"/>
              <a:t>17/11/2016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6B8F89AD-4104-4776-8FA3-E86C3807800F}"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791456" y="6480969"/>
            <a:ext cx="2133600" cy="301752"/>
          </a:xfrm>
        </p:spPr>
        <p:txBody>
          <a:bodyPr/>
          <a:lstStyle/>
          <a:p>
            <a:fld id="{3134D6EB-03F0-4138-A3AE-16B4FD6D7F32}" type="datetimeFigureOut">
              <a:rPr lang="it-IT" smtClean="0"/>
              <a:t>17/11/2016</a:t>
            </a:fld>
            <a:endParaRPr lang="it-IT"/>
          </a:p>
        </p:txBody>
      </p:sp>
      <p:sp>
        <p:nvSpPr>
          <p:cNvPr id="3" name="Segnaposto piè di pagina 2"/>
          <p:cNvSpPr>
            <a:spLocks noGrp="1"/>
          </p:cNvSpPr>
          <p:nvPr>
            <p:ph type="ftr" sz="quarter" idx="11"/>
          </p:nvPr>
        </p:nvSpPr>
        <p:spPr>
          <a:xfrm>
            <a:off x="457200" y="6481890"/>
            <a:ext cx="4260056" cy="300831"/>
          </a:xfrm>
        </p:spPr>
        <p:txBody>
          <a:bodyPr/>
          <a:lstStyle/>
          <a:p>
            <a:endParaRPr lang="it-IT"/>
          </a:p>
        </p:txBody>
      </p:sp>
      <p:sp>
        <p:nvSpPr>
          <p:cNvPr id="4" name="Segnaposto numero diapositiva 3"/>
          <p:cNvSpPr>
            <a:spLocks noGrp="1"/>
          </p:cNvSpPr>
          <p:nvPr>
            <p:ph type="sldNum" sz="quarter" idx="12"/>
          </p:nvPr>
        </p:nvSpPr>
        <p:spPr>
          <a:xfrm>
            <a:off x="7589520" y="6480969"/>
            <a:ext cx="502920" cy="301752"/>
          </a:xfrm>
        </p:spPr>
        <p:txBody>
          <a:bodyPr/>
          <a:lstStyle/>
          <a:p>
            <a:fld id="{6B8F89AD-4104-4776-8FA3-E86C3807800F}"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it-IT"/>
              <a:t>Fare clic per modificare lo stile del titolo</a:t>
            </a:r>
            <a:endParaRPr kumimoji="0" lang="en-US"/>
          </a:p>
        </p:txBody>
      </p:sp>
      <p:sp>
        <p:nvSpPr>
          <p:cNvPr id="3" name="Segnaposto testo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a:t>Fare clic per modificare stili del testo dello schema</a:t>
            </a:r>
          </a:p>
        </p:txBody>
      </p:sp>
      <p:sp>
        <p:nvSpPr>
          <p:cNvPr id="4" name="Segnaposto contenuto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5" name="Segnaposto data 4"/>
          <p:cNvSpPr>
            <a:spLocks noGrp="1"/>
          </p:cNvSpPr>
          <p:nvPr>
            <p:ph type="dt" sz="half" idx="10"/>
          </p:nvPr>
        </p:nvSpPr>
        <p:spPr>
          <a:xfrm>
            <a:off x="6278976" y="6556248"/>
            <a:ext cx="2133600" cy="301752"/>
          </a:xfrm>
        </p:spPr>
        <p:txBody>
          <a:bodyPr/>
          <a:lstStyle>
            <a:lvl1pPr>
              <a:defRPr sz="900"/>
            </a:lvl1pPr>
          </a:lstStyle>
          <a:p>
            <a:fld id="{3134D6EB-03F0-4138-A3AE-16B4FD6D7F32}" type="datetimeFigureOut">
              <a:rPr lang="it-IT" smtClean="0"/>
              <a:t>17/11/2016</a:t>
            </a:fld>
            <a:endParaRPr lang="it-IT"/>
          </a:p>
        </p:txBody>
      </p:sp>
      <p:sp>
        <p:nvSpPr>
          <p:cNvPr id="6" name="Segnaposto piè di pagina 5"/>
          <p:cNvSpPr>
            <a:spLocks noGrp="1"/>
          </p:cNvSpPr>
          <p:nvPr>
            <p:ph type="ftr" sz="quarter" idx="11"/>
          </p:nvPr>
        </p:nvSpPr>
        <p:spPr>
          <a:xfrm>
            <a:off x="1135856" y="6556248"/>
            <a:ext cx="5143120" cy="301752"/>
          </a:xfrm>
        </p:spPr>
        <p:txBody>
          <a:bodyPr/>
          <a:lstStyle>
            <a:lvl1pPr>
              <a:defRPr sz="900"/>
            </a:lvl1pPr>
          </a:lstStyle>
          <a:p>
            <a:endParaRPr lang="it-IT"/>
          </a:p>
        </p:txBody>
      </p:sp>
      <p:sp>
        <p:nvSpPr>
          <p:cNvPr id="7" name="Segnaposto numero diapositiva 6"/>
          <p:cNvSpPr>
            <a:spLocks noGrp="1"/>
          </p:cNvSpPr>
          <p:nvPr>
            <p:ph type="sldNum" sz="quarter" idx="12"/>
          </p:nvPr>
        </p:nvSpPr>
        <p:spPr>
          <a:xfrm>
            <a:off x="8410576" y="6556248"/>
            <a:ext cx="502920" cy="301752"/>
          </a:xfrm>
        </p:spPr>
        <p:txBody>
          <a:bodyPr/>
          <a:lstStyle>
            <a:lvl1pPr>
              <a:defRPr sz="900"/>
            </a:lvl1pPr>
          </a:lstStyle>
          <a:p>
            <a:fld id="{6B8F89AD-4104-4776-8FA3-E86C3807800F}"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it-IT"/>
              <a:t>Fare clic per modificare lo stile del titolo</a:t>
            </a:r>
            <a:endParaRPr kumimoji="0" lang="en-US"/>
          </a:p>
        </p:txBody>
      </p:sp>
      <p:sp>
        <p:nvSpPr>
          <p:cNvPr id="3" name="Segnaposto immagine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it-IT"/>
              <a:t>Fare clic sull'icona per inserire un'immagine</a:t>
            </a:r>
            <a:endParaRPr kumimoji="0" lang="en-US" dirty="0"/>
          </a:p>
        </p:txBody>
      </p:sp>
      <p:sp>
        <p:nvSpPr>
          <p:cNvPr id="4" name="Segnaposto testo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it-IT"/>
              <a:t>Fare clic per modificare stili del testo dello schema</a:t>
            </a:r>
          </a:p>
        </p:txBody>
      </p:sp>
      <p:sp>
        <p:nvSpPr>
          <p:cNvPr id="5" name="Segnaposto data 4"/>
          <p:cNvSpPr>
            <a:spLocks noGrp="1"/>
          </p:cNvSpPr>
          <p:nvPr>
            <p:ph type="dt" sz="half" idx="10"/>
          </p:nvPr>
        </p:nvSpPr>
        <p:spPr>
          <a:xfrm>
            <a:off x="6108192" y="6556248"/>
            <a:ext cx="2103120" cy="301752"/>
          </a:xfrm>
        </p:spPr>
        <p:txBody>
          <a:bodyPr/>
          <a:lstStyle>
            <a:lvl1pPr>
              <a:defRPr sz="900"/>
            </a:lvl1pPr>
          </a:lstStyle>
          <a:p>
            <a:fld id="{3134D6EB-03F0-4138-A3AE-16B4FD6D7F32}" type="datetimeFigureOut">
              <a:rPr lang="it-IT" smtClean="0"/>
              <a:t>17/11/2016</a:t>
            </a:fld>
            <a:endParaRPr lang="it-IT"/>
          </a:p>
        </p:txBody>
      </p:sp>
      <p:sp>
        <p:nvSpPr>
          <p:cNvPr id="6" name="Segnaposto piè di pagina 5"/>
          <p:cNvSpPr>
            <a:spLocks noGrp="1"/>
          </p:cNvSpPr>
          <p:nvPr>
            <p:ph type="ftr" sz="quarter" idx="11"/>
          </p:nvPr>
        </p:nvSpPr>
        <p:spPr>
          <a:xfrm>
            <a:off x="1170432" y="6557169"/>
            <a:ext cx="4948072" cy="301752"/>
          </a:xfrm>
        </p:spPr>
        <p:txBody>
          <a:bodyPr/>
          <a:lstStyle>
            <a:lvl1pPr>
              <a:defRPr sz="900"/>
            </a:lvl1pPr>
          </a:lstStyle>
          <a:p>
            <a:endParaRPr lang="it-IT"/>
          </a:p>
        </p:txBody>
      </p:sp>
      <p:sp>
        <p:nvSpPr>
          <p:cNvPr id="7" name="Segnaposto numero diapositiva 6"/>
          <p:cNvSpPr>
            <a:spLocks noGrp="1"/>
          </p:cNvSpPr>
          <p:nvPr>
            <p:ph type="sldNum" sz="quarter" idx="12"/>
          </p:nvPr>
        </p:nvSpPr>
        <p:spPr>
          <a:xfrm>
            <a:off x="8217192" y="6556248"/>
            <a:ext cx="365760" cy="301752"/>
          </a:xfrm>
        </p:spPr>
        <p:txBody>
          <a:bodyPr/>
          <a:lstStyle>
            <a:lvl1pPr algn="ctr">
              <a:defRPr sz="900"/>
            </a:lvl1pPr>
          </a:lstStyle>
          <a:p>
            <a:fld id="{6B8F89AD-4104-4776-8FA3-E86C3807800F}"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Triangolo rettangolo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Connettore 1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Connettore 1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Segnaposto titolo 21"/>
          <p:cNvSpPr>
            <a:spLocks noGrp="1"/>
          </p:cNvSpPr>
          <p:nvPr>
            <p:ph type="title"/>
          </p:nvPr>
        </p:nvSpPr>
        <p:spPr>
          <a:xfrm>
            <a:off x="457200" y="267494"/>
            <a:ext cx="8229600" cy="1399032"/>
          </a:xfrm>
          <a:prstGeom prst="rect">
            <a:avLst/>
          </a:prstGeom>
        </p:spPr>
        <p:txBody>
          <a:bodyPr vert="horz" anchor="ctr">
            <a:normAutofit/>
          </a:bodyPr>
          <a:lstStyle/>
          <a:p>
            <a:r>
              <a:rPr kumimoji="0" lang="it-IT"/>
              <a:t>Fare clic per modificare lo stile del titolo</a:t>
            </a:r>
            <a:endParaRPr kumimoji="0" lang="en-US"/>
          </a:p>
        </p:txBody>
      </p:sp>
      <p:sp>
        <p:nvSpPr>
          <p:cNvPr id="13" name="Segnaposto testo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it-IT"/>
              <a:t>Fare clic per modificare stili del testo dello schema</a:t>
            </a:r>
          </a:p>
          <a:p>
            <a:pPr lvl="1" eaLnBrk="1" latinLnBrk="0" hangingPunct="1"/>
            <a:r>
              <a:rPr kumimoji="0" lang="it-IT"/>
              <a:t>Secondo livello</a:t>
            </a:r>
          </a:p>
          <a:p>
            <a:pPr lvl="2" eaLnBrk="1" latinLnBrk="0" hangingPunct="1"/>
            <a:r>
              <a:rPr kumimoji="0" lang="it-IT"/>
              <a:t>Terzo livello</a:t>
            </a:r>
          </a:p>
          <a:p>
            <a:pPr lvl="3" eaLnBrk="1" latinLnBrk="0" hangingPunct="1"/>
            <a:r>
              <a:rPr kumimoji="0" lang="it-IT"/>
              <a:t>Quarto livello</a:t>
            </a:r>
          </a:p>
          <a:p>
            <a:pPr lvl="4" eaLnBrk="1" latinLnBrk="0" hangingPunct="1"/>
            <a:r>
              <a:rPr kumimoji="0" lang="it-IT"/>
              <a:t>Quinto livello</a:t>
            </a:r>
            <a:endParaRPr kumimoji="0" lang="en-US"/>
          </a:p>
        </p:txBody>
      </p:sp>
      <p:sp>
        <p:nvSpPr>
          <p:cNvPr id="14" name="Segnaposto data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3134D6EB-03F0-4138-A3AE-16B4FD6D7F32}" type="datetimeFigureOut">
              <a:rPr lang="it-IT" smtClean="0"/>
              <a:t>17/11/2016</a:t>
            </a:fld>
            <a:endParaRPr lang="it-IT"/>
          </a:p>
        </p:txBody>
      </p:sp>
      <p:sp>
        <p:nvSpPr>
          <p:cNvPr id="3" name="Segnaposto piè di pagina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it-IT"/>
          </a:p>
        </p:txBody>
      </p:sp>
      <p:sp>
        <p:nvSpPr>
          <p:cNvPr id="23" name="Segnaposto numero diapositiva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6B8F89AD-4104-4776-8FA3-E86C3807800F}"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it/imgres?imgurl=http://www.play-italy.com/wp-content/uploads/GUIDE-EVENTI-Kids-dancing-Large.jpg&amp;imgrefurl=http://www.play-italy.com/da-rossopomodoro-anche-i-bimbi-ballano/&amp;h=1080&amp;w=1475&amp;tbnid=OO-qKwBZaPr7ZM:&amp;zoom=1&amp;docid=NVxmymN0LDsd2M&amp;ei=yAdaVJGZHs7laqnPgWg&amp;tbm=isch&amp;ved=0CD8QMygJMAk&amp;iact=rc&amp;uact=3&amp;dur=465&amp;page=1&amp;start=0&amp;ndsp=11" TargetMode="Externa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jpeg"/><Relationship Id="rId4" Type="http://schemas.openxmlformats.org/officeDocument/2006/relationships/hyperlink" Target="http://thumbs.dreamstime.com/z/arte-di-clip-della-terra-di-pace-del-mondo-2292313.jp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wmf"/><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treccani.it/enciclopedia/terra_(Enciclopedia_dei_ragazzi)/"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4763" y="4941168"/>
            <a:ext cx="8062912" cy="1752600"/>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it-IT" b="1" dirty="0">
                <a:ln/>
                <a:solidFill>
                  <a:schemeClr val="accent3"/>
                </a:solidFill>
              </a:rPr>
              <a:t>PROGETTO PER LA SCUOLA PRIMARIA IN RELAZIONE AL RISCHIO SISMICO “BALLIAMO CON GAIA”.</a:t>
            </a:r>
          </a:p>
        </p:txBody>
      </p:sp>
      <p:pic>
        <p:nvPicPr>
          <p:cNvPr id="4" name="Immagine 3" descr="https://encrypted-tbn2.gstatic.com/images?q=tbn:ANd9GcRUv4g5z39GT90SOjMphccBBsQmzgIgjMUXnZRm0LRbH27PU-3XY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95536" y="188640"/>
            <a:ext cx="3592830" cy="2631440"/>
          </a:xfrm>
          <a:prstGeom prst="rect">
            <a:avLst/>
          </a:prstGeom>
          <a:noFill/>
          <a:ln>
            <a:noFill/>
          </a:ln>
        </p:spPr>
      </p:pic>
      <p:pic>
        <p:nvPicPr>
          <p:cNvPr id="5" name="dt-foto" descr="Arte di clip della terra di pace del mondo">
            <a:hlinkClick r:id="rId4" tooltip="&quot;Download Arte Di Clip Della Terra Di Pace Del Mondo Fotografie Stock - Immagine: 2292313&quot;"/>
          </p:cNvPr>
          <p:cNvPicPr/>
          <p:nvPr/>
        </p:nvPicPr>
        <p:blipFill rotWithShape="1">
          <a:blip r:embed="rId5">
            <a:extLst>
              <a:ext uri="{28A0092B-C50C-407E-A947-70E740481C1C}">
                <a14:useLocalDpi xmlns:a14="http://schemas.microsoft.com/office/drawing/2010/main" val="0"/>
              </a:ext>
            </a:extLst>
          </a:blip>
          <a:srcRect r="4416" b="14471"/>
          <a:stretch/>
        </p:blipFill>
        <p:spPr bwMode="auto">
          <a:xfrm>
            <a:off x="5940152" y="1168565"/>
            <a:ext cx="2926080" cy="3665220"/>
          </a:xfrm>
          <a:prstGeom prst="rect">
            <a:avLst/>
          </a:prstGeom>
          <a:noFill/>
          <a:ln>
            <a:noFill/>
          </a:ln>
          <a:extLst>
            <a:ext uri="{53640926-AAD7-44D8-BBD7-CCE9431645EC}">
              <a14:shadowObscured xmlns:a14="http://schemas.microsoft.com/office/drawing/2010/main"/>
            </a:ext>
          </a:extLst>
        </p:spPr>
      </p:pic>
      <p:sp>
        <p:nvSpPr>
          <p:cNvPr id="2" name="CasellaDiTesto 1"/>
          <p:cNvSpPr txBox="1"/>
          <p:nvPr/>
        </p:nvSpPr>
        <p:spPr>
          <a:xfrm>
            <a:off x="4283968" y="437695"/>
            <a:ext cx="4752528" cy="646331"/>
          </a:xfrm>
          <a:prstGeom prst="rect">
            <a:avLst/>
          </a:prstGeom>
          <a:noFill/>
        </p:spPr>
        <p:txBody>
          <a:bodyPr wrap="square" rtlCol="0">
            <a:spAutoFit/>
          </a:bodyPr>
          <a:lstStyle/>
          <a:p>
            <a:pPr algn="r"/>
            <a:r>
              <a:rPr lang="it-IT" b="1" dirty="0">
                <a:solidFill>
                  <a:schemeClr val="bg1"/>
                </a:solidFill>
              </a:rPr>
              <a:t>Realizzato da Geol. Emiliana Simeone</a:t>
            </a:r>
          </a:p>
          <a:p>
            <a:pPr algn="r"/>
            <a:r>
              <a:rPr lang="it-IT" b="1" dirty="0">
                <a:solidFill>
                  <a:schemeClr val="bg1"/>
                </a:solidFill>
              </a:rPr>
              <a:t> ORG MOLISE</a:t>
            </a:r>
          </a:p>
        </p:txBody>
      </p:sp>
      <p:pic>
        <p:nvPicPr>
          <p:cNvPr id="7" name="Immagine 6"/>
          <p:cNvPicPr>
            <a:picLocks noChangeAspect="1"/>
          </p:cNvPicPr>
          <p:nvPr/>
        </p:nvPicPr>
        <p:blipFill>
          <a:blip r:embed="rId6"/>
          <a:stretch>
            <a:fillRect/>
          </a:stretch>
        </p:blipFill>
        <p:spPr>
          <a:xfrm>
            <a:off x="5436096" y="46690"/>
            <a:ext cx="3600400" cy="404112"/>
          </a:xfrm>
          <a:prstGeom prst="rect">
            <a:avLst/>
          </a:prstGeom>
        </p:spPr>
      </p:pic>
    </p:spTree>
    <p:extLst>
      <p:ext uri="{BB962C8B-B14F-4D97-AF65-F5344CB8AC3E}">
        <p14:creationId xmlns:p14="http://schemas.microsoft.com/office/powerpoint/2010/main" val="3388489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latin typeface="AR DARLING" panose="02000000000000000000" pitchFamily="2" charset="0"/>
              </a:rPr>
              <a:t>La crosta terrestre, il mantello ed il nucleo:</a:t>
            </a:r>
          </a:p>
        </p:txBody>
      </p:sp>
      <p:pic>
        <p:nvPicPr>
          <p:cNvPr id="4" name="Immagine 3"/>
          <p:cNvPicPr>
            <a:picLocks noChangeAspect="1"/>
          </p:cNvPicPr>
          <p:nvPr/>
        </p:nvPicPr>
        <p:blipFill rotWithShape="1">
          <a:blip r:embed="rId2">
            <a:extLst>
              <a:ext uri="{28A0092B-C50C-407E-A947-70E740481C1C}">
                <a14:useLocalDpi xmlns:a14="http://schemas.microsoft.com/office/drawing/2010/main" val="0"/>
              </a:ext>
            </a:extLst>
          </a:blip>
          <a:srcRect t="2145" r="-1548"/>
          <a:stretch/>
        </p:blipFill>
        <p:spPr>
          <a:xfrm>
            <a:off x="2051720" y="1692974"/>
            <a:ext cx="5953148" cy="3608234"/>
          </a:xfrm>
          <a:prstGeom prst="rect">
            <a:avLst/>
          </a:prstGeom>
          <a:ln>
            <a:noFill/>
          </a:ln>
          <a:effectLst>
            <a:outerShdw blurRad="292100" dist="139700" dir="2700000" algn="tl" rotWithShape="0">
              <a:srgbClr val="333333">
                <a:alpha val="65000"/>
              </a:srgbClr>
            </a:outerShdw>
          </a:effectLst>
        </p:spPr>
      </p:pic>
      <p:sp>
        <p:nvSpPr>
          <p:cNvPr id="7" name="Ovale 6"/>
          <p:cNvSpPr/>
          <p:nvPr/>
        </p:nvSpPr>
        <p:spPr>
          <a:xfrm>
            <a:off x="1355886" y="476672"/>
            <a:ext cx="7056784" cy="6192688"/>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t-IT" b="1" dirty="0">
                <a:solidFill>
                  <a:schemeClr val="accent3">
                    <a:lumMod val="50000"/>
                  </a:schemeClr>
                </a:solidFill>
              </a:rPr>
              <a:t>Crosta terreste</a:t>
            </a:r>
            <a:r>
              <a:rPr lang="it-IT" dirty="0"/>
              <a:t>: è l’involucro solido più esterno della Terra il cui spessore è di alcune decine di km.</a:t>
            </a:r>
          </a:p>
          <a:p>
            <a:pPr algn="ctr"/>
            <a:r>
              <a:rPr lang="it-IT" dirty="0"/>
              <a:t>È solo una sottilissima pellicola in confronto agli oltre 6300 km del raggio terrestre. Conserva dati e informazioni su quasi tutta la lunghissima storia del nostro pianeta.</a:t>
            </a:r>
          </a:p>
          <a:p>
            <a:pPr algn="ctr"/>
            <a:r>
              <a:rPr lang="it-IT" dirty="0"/>
              <a:t>Sulla crosta terrestre si svolgono numerosi processi chimici, fisici e biologici che regolano le continue trasformazioni del «</a:t>
            </a:r>
            <a:r>
              <a:rPr lang="it-IT" b="1" dirty="0">
                <a:solidFill>
                  <a:schemeClr val="accent3">
                    <a:lumMod val="50000"/>
                  </a:schemeClr>
                </a:solidFill>
              </a:rPr>
              <a:t>Sistema integrato terra</a:t>
            </a:r>
            <a:r>
              <a:rPr lang="it-IT" dirty="0"/>
              <a:t>».</a:t>
            </a:r>
          </a:p>
          <a:p>
            <a:pPr algn="ctr"/>
            <a:r>
              <a:rPr lang="it-IT" b="1" u="sng" dirty="0">
                <a:solidFill>
                  <a:schemeClr val="accent3">
                    <a:lumMod val="50000"/>
                  </a:schemeClr>
                </a:solidFill>
              </a:rPr>
              <a:t>La crosta è costituita dalle rocce, a loro volta formate dai minerali.</a:t>
            </a:r>
          </a:p>
          <a:p>
            <a:pPr algn="ctr"/>
            <a:r>
              <a:rPr lang="it-IT" dirty="0"/>
              <a:t>Lo studio delle rocce ha messo in evidenza che molte di esse si sono formate in profondità e ha permesso di ricostruire processi interni della Terra non direttamente osservabili.</a:t>
            </a:r>
          </a:p>
        </p:txBody>
      </p:sp>
      <p:sp>
        <p:nvSpPr>
          <p:cNvPr id="3" name="Ovale 2"/>
          <p:cNvSpPr/>
          <p:nvPr/>
        </p:nvSpPr>
        <p:spPr>
          <a:xfrm>
            <a:off x="2075966" y="1267668"/>
            <a:ext cx="5328592" cy="4458846"/>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t-IT" b="1" dirty="0">
                <a:solidFill>
                  <a:schemeClr val="accent3">
                    <a:lumMod val="50000"/>
                  </a:schemeClr>
                </a:solidFill>
              </a:rPr>
              <a:t>Mantello</a:t>
            </a:r>
            <a:r>
              <a:rPr lang="it-IT" dirty="0"/>
              <a:t>: rappresenta lo strato del Pianeta Terra  compreso tra la crosta terrestre, la parte più superficiale, ed il nucleo la parte più interna. Lo si incontra mediamente intorno ai 70 km di profondità dalla superficie terrestre ed è formato da roccia incandescente e densa che muovendosi provoca lo spostamento delle zolle litosferiche.</a:t>
            </a:r>
          </a:p>
        </p:txBody>
      </p:sp>
      <p:sp>
        <p:nvSpPr>
          <p:cNvPr id="6" name="Ovale 5"/>
          <p:cNvSpPr/>
          <p:nvPr/>
        </p:nvSpPr>
        <p:spPr>
          <a:xfrm>
            <a:off x="2051603" y="1196752"/>
            <a:ext cx="5616624" cy="4752528"/>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t-IT" b="1" dirty="0" err="1">
                <a:solidFill>
                  <a:schemeClr val="accent3">
                    <a:lumMod val="50000"/>
                  </a:schemeClr>
                </a:solidFill>
              </a:rPr>
              <a:t>Nucleo</a:t>
            </a:r>
            <a:r>
              <a:rPr lang="it-IT" dirty="0" err="1"/>
              <a:t>:è</a:t>
            </a:r>
            <a:r>
              <a:rPr lang="it-IT" dirty="0"/>
              <a:t> la parte più interna della terra, è caldo ed è composto da due parti: un nucleo interno solido ed uno esterno liquido.</a:t>
            </a:r>
          </a:p>
          <a:p>
            <a:pPr algn="ctr"/>
            <a:r>
              <a:rPr lang="it-IT" dirty="0"/>
              <a:t>Sulla natura del nucleo sono state fatte nel tempo varie ipotesi: attualmente geofisici e geochimici sono concordi nell’affermare che il nucleo sarebbe formato di ferro puro (con il 5% di nichel).</a:t>
            </a:r>
          </a:p>
        </p:txBody>
      </p:sp>
    </p:spTree>
    <p:extLst>
      <p:ext uri="{BB962C8B-B14F-4D97-AF65-F5344CB8AC3E}">
        <p14:creationId xmlns:p14="http://schemas.microsoft.com/office/powerpoint/2010/main" val="16637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4524" y="260648"/>
            <a:ext cx="9361040" cy="1224136"/>
          </a:xfrm>
        </p:spPr>
        <p:txBody>
          <a:bodyPr>
            <a:noAutofit/>
          </a:bodyPr>
          <a:lstStyle/>
          <a:p>
            <a:r>
              <a:rPr lang="it-IT" sz="6000" dirty="0">
                <a:solidFill>
                  <a:schemeClr val="accent3">
                    <a:lumMod val="50000"/>
                  </a:schemeClr>
                </a:solidFill>
                <a:latin typeface="AR DARLING" panose="02000000000000000000" pitchFamily="2" charset="0"/>
              </a:rPr>
              <a:t>Conoscere </a:t>
            </a:r>
            <a:r>
              <a:rPr lang="it-IT" sz="6000" dirty="0" err="1">
                <a:solidFill>
                  <a:schemeClr val="accent3">
                    <a:lumMod val="50000"/>
                  </a:schemeClr>
                </a:solidFill>
                <a:latin typeface="AR DARLING" panose="02000000000000000000" pitchFamily="2" charset="0"/>
              </a:rPr>
              <a:t>ilterremoto</a:t>
            </a:r>
            <a:r>
              <a:rPr lang="it-IT" sz="6000" dirty="0">
                <a:solidFill>
                  <a:schemeClr val="accent3">
                    <a:lumMod val="50000"/>
                  </a:schemeClr>
                </a:solidFill>
                <a:latin typeface="AR DARLING" panose="02000000000000000000" pitchFamily="2" charset="0"/>
              </a:rPr>
              <a:t>…..</a:t>
            </a:r>
          </a:p>
        </p:txBody>
      </p:sp>
      <p:sp>
        <p:nvSpPr>
          <p:cNvPr id="3" name="Segnaposto contenuto 2"/>
          <p:cNvSpPr>
            <a:spLocks noGrp="1"/>
          </p:cNvSpPr>
          <p:nvPr>
            <p:ph idx="1"/>
          </p:nvPr>
        </p:nvSpPr>
        <p:spPr>
          <a:xfrm>
            <a:off x="421196" y="1484784"/>
            <a:ext cx="8229600" cy="4572000"/>
          </a:xfrm>
        </p:spPr>
        <p:txBody>
          <a:bodyPr>
            <a:normAutofit fontScale="92500" lnSpcReduction="10000"/>
          </a:bodyPr>
          <a:lstStyle/>
          <a:p>
            <a:pPr marL="484632" indent="0">
              <a:spcBef>
                <a:spcPct val="0"/>
              </a:spcBef>
              <a:buNone/>
            </a:pPr>
            <a:r>
              <a:rPr lang="it-IT" sz="4200"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AR DARLING" panose="02000000000000000000" pitchFamily="2" charset="0"/>
                <a:ea typeface="+mj-ea"/>
                <a:cs typeface="+mj-cs"/>
              </a:rPr>
              <a:t>Che cos’è il terremoto e quando si verifica????</a:t>
            </a:r>
          </a:p>
          <a:p>
            <a:pPr marL="64008" indent="0" algn="just">
              <a:buNone/>
            </a:pPr>
            <a:r>
              <a:rPr lang="it-IT" sz="2800" dirty="0">
                <a:latin typeface="Comic Sans MS" panose="030F0702030302020204" pitchFamily="66" charset="0"/>
              </a:rPr>
              <a:t>Il terremoto o sisma è un fenomeno naturale. È un improvviso e rapido scuotimento della crosta terrestre. Si verifica quando le onde sismiche da una zona nella profondità della Terra giungono in superficie e si propagano in tutte le direzioni (come quando si lancia un sasso nello stagno). I terremoti, come l’attività vulcanica, sono manifestazioni della continua trasformazione ed evoluzione del pianeta Terra.</a:t>
            </a:r>
          </a:p>
          <a:p>
            <a:pPr marL="64008" indent="0" algn="just">
              <a:buNone/>
            </a:pPr>
            <a:endParaRPr lang="it-IT" sz="2800" dirty="0">
              <a:latin typeface="Comic Sans MS" panose="030F0702030302020204" pitchFamily="66" charset="0"/>
            </a:endParaRPr>
          </a:p>
          <a:p>
            <a:pPr marL="64008" indent="0" algn="just">
              <a:buNone/>
            </a:pPr>
            <a:endParaRPr lang="it-IT" dirty="0">
              <a:latin typeface="Comic Sans MS" panose="030F0702030302020204" pitchFamily="66" charset="0"/>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3" y="1960712"/>
            <a:ext cx="4816777" cy="3824824"/>
          </a:xfrm>
          <a:prstGeom prst="rect">
            <a:avLst/>
          </a:prstGeom>
          <a:ln>
            <a:solidFill>
              <a:schemeClr val="accent5">
                <a:lumMod val="50000"/>
              </a:schemeClr>
            </a:solidFill>
          </a:ln>
        </p:spPr>
      </p:pic>
      <p:sp>
        <p:nvSpPr>
          <p:cNvPr id="5" name="Ovale 4"/>
          <p:cNvSpPr/>
          <p:nvPr/>
        </p:nvSpPr>
        <p:spPr>
          <a:xfrm>
            <a:off x="1475656" y="1977552"/>
            <a:ext cx="5976664" cy="421632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t-IT" b="1" dirty="0">
                <a:solidFill>
                  <a:schemeClr val="accent3">
                    <a:lumMod val="50000"/>
                  </a:schemeClr>
                </a:solidFill>
              </a:rPr>
              <a:t>ONDE SISMICHE</a:t>
            </a:r>
            <a:r>
              <a:rPr lang="it-IT" dirty="0"/>
              <a:t>:</a:t>
            </a:r>
          </a:p>
          <a:p>
            <a:pPr algn="ctr"/>
            <a:r>
              <a:rPr lang="it-IT" dirty="0"/>
              <a:t>Le onde sismiche sono onde che si generano dalla zona in profondità dove avviene la rottura delle rocce della crosta terrestre (ipocentro) e si propagano in tutte le direzioni fino in superficie, come quando si getta un sasso in uno stagno. Esistono vari tipi di onde che viaggiano a velocità diversa: onde P, le più veloci, onde S, arrivano per seconde e onde superficiali.</a:t>
            </a:r>
          </a:p>
        </p:txBody>
      </p:sp>
    </p:spTree>
    <p:extLst>
      <p:ext uri="{BB962C8B-B14F-4D97-AF65-F5344CB8AC3E}">
        <p14:creationId xmlns:p14="http://schemas.microsoft.com/office/powerpoint/2010/main" val="304906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latin typeface="AR DARLING" panose="02000000000000000000" pitchFamily="2" charset="0"/>
              </a:rPr>
              <a:t>Da cosa è provocato il terremoto?</a:t>
            </a:r>
          </a:p>
        </p:txBody>
      </p:sp>
      <p:sp>
        <p:nvSpPr>
          <p:cNvPr id="3" name="Segnaposto contenuto 2"/>
          <p:cNvSpPr>
            <a:spLocks noGrp="1"/>
          </p:cNvSpPr>
          <p:nvPr>
            <p:ph idx="1"/>
          </p:nvPr>
        </p:nvSpPr>
        <p:spPr/>
        <p:txBody>
          <a:bodyPr>
            <a:normAutofit fontScale="92500"/>
          </a:bodyPr>
          <a:lstStyle/>
          <a:p>
            <a:pPr marL="64008" indent="0">
              <a:buNone/>
            </a:pPr>
            <a:r>
              <a:rPr lang="it-IT" dirty="0">
                <a:latin typeface="Comic Sans MS" panose="030F0702030302020204" pitchFamily="66" charset="0"/>
              </a:rPr>
              <a:t>Il terremoto è provocato dai movimenti delle </a:t>
            </a:r>
            <a:r>
              <a:rPr lang="it-IT" b="1" dirty="0">
                <a:solidFill>
                  <a:schemeClr val="accent4">
                    <a:lumMod val="50000"/>
                  </a:schemeClr>
                </a:solidFill>
                <a:latin typeface="Comic Sans MS" panose="030F0702030302020204" pitchFamily="66" charset="0"/>
              </a:rPr>
              <a:t>ZOLLE</a:t>
            </a:r>
            <a:r>
              <a:rPr lang="it-IT" dirty="0">
                <a:latin typeface="Comic Sans MS" panose="030F0702030302020204" pitchFamily="66" charset="0"/>
              </a:rPr>
              <a:t> in cui è suddiviso l’involucro esterno della Terra (Litosfera). Le zolle si allontanano, si scontrano, scorrono una di fianco all’altra. Quando lo sforzo generato da tali movimenti supera il limite di resistenza delle rocce che costituiscono la crosta terrestre, esse si rompono in profondità lungo superfici chiamate </a:t>
            </a:r>
            <a:r>
              <a:rPr lang="it-IT" b="1" dirty="0">
                <a:solidFill>
                  <a:schemeClr val="accent4">
                    <a:lumMod val="50000"/>
                  </a:schemeClr>
                </a:solidFill>
                <a:latin typeface="Comic Sans MS" panose="030F0702030302020204" pitchFamily="66" charset="0"/>
              </a:rPr>
              <a:t>FAGLIE</a:t>
            </a:r>
            <a:r>
              <a:rPr lang="it-IT" dirty="0">
                <a:latin typeface="Comic Sans MS" panose="030F0702030302020204" pitchFamily="66" charset="0"/>
              </a:rPr>
              <a:t>. L’energia accumulata si libera ed avviene il terremoto.</a:t>
            </a:r>
          </a:p>
          <a:p>
            <a:pPr marL="64008" indent="0">
              <a:buNone/>
            </a:pPr>
            <a:endParaRPr lang="it-IT" dirty="0">
              <a:latin typeface="Comic Sans MS" panose="030F0702030302020204" pitchFamily="66" charset="0"/>
            </a:endParaRPr>
          </a:p>
          <a:p>
            <a:pPr marL="64008" indent="0">
              <a:buNone/>
            </a:pPr>
            <a:endParaRPr lang="it-IT" dirty="0">
              <a:latin typeface="Comic Sans MS" panose="030F0702030302020204" pitchFamily="66" charset="0"/>
            </a:endParaRPr>
          </a:p>
          <a:p>
            <a:pPr marL="64008" indent="0">
              <a:buNone/>
            </a:pPr>
            <a:endParaRPr lang="it-IT"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445"/>
          <a:stretch/>
        </p:blipFill>
        <p:spPr bwMode="auto">
          <a:xfrm>
            <a:off x="333372" y="1844824"/>
            <a:ext cx="8598985" cy="4594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2160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latin typeface="AR DARLING" panose="02000000000000000000" pitchFamily="2" charset="0"/>
              </a:rPr>
              <a:t>Quando avvengono i terremoti????</a:t>
            </a:r>
          </a:p>
        </p:txBody>
      </p:sp>
      <p:sp>
        <p:nvSpPr>
          <p:cNvPr id="3" name="Segnaposto contenuto 2"/>
          <p:cNvSpPr>
            <a:spLocks noGrp="1"/>
          </p:cNvSpPr>
          <p:nvPr>
            <p:ph idx="1"/>
          </p:nvPr>
        </p:nvSpPr>
        <p:spPr>
          <a:xfrm>
            <a:off x="455265" y="2121074"/>
            <a:ext cx="8229600" cy="4572000"/>
          </a:xfrm>
        </p:spPr>
        <p:txBody>
          <a:bodyPr/>
          <a:lstStyle/>
          <a:p>
            <a:pPr marL="64008" indent="0">
              <a:buNone/>
            </a:pPr>
            <a:r>
              <a:rPr lang="it-IT" dirty="0">
                <a:latin typeface="Comic Sans MS" panose="030F0702030302020204" pitchFamily="66" charset="0"/>
              </a:rPr>
              <a:t>I terremoti possono avvenire </a:t>
            </a:r>
            <a:r>
              <a:rPr lang="it-IT" u="sng" dirty="0">
                <a:latin typeface="Comic Sans MS" panose="030F0702030302020204" pitchFamily="66" charset="0"/>
              </a:rPr>
              <a:t>in qualunque momento dell’anno, con qualunque tempo atmosferico ed in qualunque ora del giorno o della notte. </a:t>
            </a:r>
            <a:r>
              <a:rPr lang="it-IT" dirty="0">
                <a:latin typeface="Comic Sans MS" panose="030F0702030302020204" pitchFamily="66" charset="0"/>
              </a:rPr>
              <a:t>Questo, perché si originano in profondità e sono indipendenti da quello che avviene sulla superficie terrestre.</a:t>
            </a:r>
          </a:p>
        </p:txBody>
      </p:sp>
      <p:pic>
        <p:nvPicPr>
          <p:cNvPr id="2051" name="Picture 3" descr="C:\Program Files (x86)\Microsoft Office\MEDIA\CAGCAT10\j0293828.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869160"/>
            <a:ext cx="1744675" cy="183611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https://encrypted-tbn2.gstatic.com/images?q=tbn:ANd9GcR9x2oF3t7okLgTTEmqMqzY-TEjbfPaGtdUDEn6W1Eg5B7Qq_1XZ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9222" y="4797152"/>
            <a:ext cx="1418660" cy="1503259"/>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https://encrypted-tbn3.gstatic.com/images?q=tbn:ANd9GcQjUmqZ_CH4tKw75NDrHzGYFOk33PJnrkSvs8gkbf1CW25eApOfU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7904" y="5229200"/>
            <a:ext cx="1285875" cy="121920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Sagoma\AppData\Local\Microsoft\Windows\Temporary Internet Files\Content.IE5\37RZCINB\sveglia[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4289" y="260648"/>
            <a:ext cx="1368152" cy="2041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8981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latin typeface="AR DARLING" panose="02000000000000000000" pitchFamily="2" charset="0"/>
              </a:rPr>
              <a:t>il terremoto si può prevedere?? </a:t>
            </a:r>
          </a:p>
        </p:txBody>
      </p:sp>
      <p:sp>
        <p:nvSpPr>
          <p:cNvPr id="3" name="Segnaposto contenuto 2"/>
          <p:cNvSpPr>
            <a:spLocks noGrp="1"/>
          </p:cNvSpPr>
          <p:nvPr>
            <p:ph idx="1"/>
          </p:nvPr>
        </p:nvSpPr>
        <p:spPr>
          <a:xfrm>
            <a:off x="457200" y="1340768"/>
            <a:ext cx="4690864" cy="5114040"/>
          </a:xfrm>
        </p:spPr>
        <p:txBody>
          <a:bodyPr>
            <a:normAutofit fontScale="92500" lnSpcReduction="10000"/>
          </a:bodyPr>
          <a:lstStyle/>
          <a:p>
            <a:pPr marL="64008" indent="0">
              <a:buNone/>
            </a:pPr>
            <a:r>
              <a:rPr lang="it-IT" b="1" u="sng" dirty="0">
                <a:solidFill>
                  <a:schemeClr val="accent3">
                    <a:lumMod val="50000"/>
                  </a:schemeClr>
                </a:solidFill>
                <a:latin typeface="Comic Sans MS" panose="030F0702030302020204" pitchFamily="66" charset="0"/>
              </a:rPr>
              <a:t>Il TERREMOTO non si può prevedere</a:t>
            </a:r>
            <a:r>
              <a:rPr lang="it-IT" dirty="0">
                <a:latin typeface="Comic Sans MS" panose="030F0702030302020204" pitchFamily="66" charset="0"/>
              </a:rPr>
              <a:t>, se per previsione si intende l’anno, il mese, l’ora il luogo e la magnitudo di una scossa di terremoto. L’unica previsione possibile è di tipo statistico basata sulla conoscenza dei terremoti del passato, che ci consente di stabilire quali sono le zone più pericolose del territorio.</a:t>
            </a:r>
          </a:p>
        </p:txBody>
      </p:sp>
      <p:sp>
        <p:nvSpPr>
          <p:cNvPr id="6" name="Ovale 5"/>
          <p:cNvSpPr/>
          <p:nvPr/>
        </p:nvSpPr>
        <p:spPr>
          <a:xfrm>
            <a:off x="251520" y="1221216"/>
            <a:ext cx="5184576" cy="4032448"/>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t-IT" b="1" dirty="0">
                <a:solidFill>
                  <a:schemeClr val="accent3">
                    <a:lumMod val="50000"/>
                  </a:schemeClr>
                </a:solidFill>
                <a:latin typeface="Comic Sans MS" panose="030F0702030302020204" pitchFamily="66" charset="0"/>
              </a:rPr>
              <a:t>MAGNITUDO:</a:t>
            </a:r>
            <a:r>
              <a:rPr lang="it-IT" dirty="0">
                <a:solidFill>
                  <a:schemeClr val="tx1">
                    <a:lumMod val="95000"/>
                    <a:lumOff val="5000"/>
                  </a:schemeClr>
                </a:solidFill>
                <a:latin typeface="Comic Sans MS" panose="030F0702030302020204" pitchFamily="66" charset="0"/>
              </a:rPr>
              <a:t> esprime la quantità di energia sprigionata da un terremoto, indipendentemente dagli effetti con cui si manifesta in superficie.</a:t>
            </a:r>
            <a:endParaRPr lang="it-IT" b="1" dirty="0">
              <a:solidFill>
                <a:schemeClr val="accent3">
                  <a:lumMod val="50000"/>
                </a:schemeClr>
              </a:solidFill>
              <a:latin typeface="Comic Sans MS" panose="030F0702030302020204" pitchFamily="66" charset="0"/>
            </a:endParaRPr>
          </a:p>
        </p:txBody>
      </p:sp>
      <p:pic>
        <p:nvPicPr>
          <p:cNvPr id="5123" name="Picture 3" descr="C:\Users\Sagoma\AppData\Local\Microsoft\Windows\Temporary Internet Files\Content.IE5\L3QRAC2P\copia_de_mago[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1844824"/>
            <a:ext cx="2955032" cy="3408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254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latin typeface="AR DARLING" panose="02000000000000000000" pitchFamily="2" charset="0"/>
              </a:rPr>
              <a:t>Quanto dura un terremoto??</a:t>
            </a:r>
          </a:p>
        </p:txBody>
      </p:sp>
      <p:sp>
        <p:nvSpPr>
          <p:cNvPr id="3" name="Segnaposto contenuto 2"/>
          <p:cNvSpPr>
            <a:spLocks noGrp="1"/>
          </p:cNvSpPr>
          <p:nvPr>
            <p:ph idx="1"/>
          </p:nvPr>
        </p:nvSpPr>
        <p:spPr>
          <a:xfrm>
            <a:off x="1693229" y="2132856"/>
            <a:ext cx="7427168" cy="3706432"/>
          </a:xfrm>
        </p:spPr>
        <p:txBody>
          <a:bodyPr>
            <a:normAutofit fontScale="92500" lnSpcReduction="20000"/>
          </a:bodyPr>
          <a:lstStyle/>
          <a:p>
            <a:pPr marL="64008" indent="0">
              <a:buNone/>
            </a:pPr>
            <a:r>
              <a:rPr lang="it-IT" dirty="0">
                <a:latin typeface="Comic Sans MS" panose="030F0702030302020204" pitchFamily="66" charset="0"/>
              </a:rPr>
              <a:t>La durata delle oscillazioni avvertite dall’uomo non supera, quasi mai, il minuto ed, in media, le oscillazioni più forti durano poche decine di secondi.</a:t>
            </a:r>
          </a:p>
          <a:p>
            <a:pPr marL="64008" indent="0">
              <a:buNone/>
            </a:pPr>
            <a:r>
              <a:rPr lang="it-IT" dirty="0">
                <a:latin typeface="Comic Sans MS" panose="030F0702030302020204" pitchFamily="66" charset="0"/>
              </a:rPr>
              <a:t>La durata di una scossa sismica ottenuta misurandola lunghezza del </a:t>
            </a:r>
            <a:r>
              <a:rPr lang="it-IT" b="1" dirty="0">
                <a:solidFill>
                  <a:schemeClr val="accent3">
                    <a:lumMod val="50000"/>
                  </a:schemeClr>
                </a:solidFill>
                <a:latin typeface="Comic Sans MS" panose="030F0702030302020204" pitchFamily="66" charset="0"/>
              </a:rPr>
              <a:t>SISMOGRAMMA</a:t>
            </a:r>
            <a:r>
              <a:rPr lang="it-IT" dirty="0">
                <a:latin typeface="Comic Sans MS" panose="030F0702030302020204" pitchFamily="66" charset="0"/>
              </a:rPr>
              <a:t>, dove sono registrate anche le oscillazioni non avvertite dall’uomo, può raggiungere invece alcuni minuti.</a:t>
            </a:r>
          </a:p>
        </p:txBody>
      </p:sp>
      <p:pic>
        <p:nvPicPr>
          <p:cNvPr id="5124" name="Picture 4" descr="C:\Program Files (x86)\Microsoft Office\MEDIA\CAGCAT10\j02341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24744"/>
            <a:ext cx="1625204" cy="1728192"/>
          </a:xfrm>
          <a:prstGeom prst="rect">
            <a:avLst/>
          </a:prstGeom>
          <a:noFill/>
          <a:extLst>
            <a:ext uri="{909E8E84-426E-40DD-AFC4-6F175D3DCCD1}">
              <a14:hiddenFill xmlns:a14="http://schemas.microsoft.com/office/drawing/2010/main">
                <a:solidFill>
                  <a:srgbClr val="FFFFFF"/>
                </a:solidFill>
              </a14:hiddenFill>
            </a:ext>
          </a:extLst>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9752" y="2267843"/>
            <a:ext cx="5326120" cy="2034282"/>
          </a:xfrm>
          <a:prstGeom prst="rect">
            <a:avLst/>
          </a:prstGeom>
        </p:spPr>
      </p:pic>
      <p:sp>
        <p:nvSpPr>
          <p:cNvPr id="4" name="Ovale 3"/>
          <p:cNvSpPr/>
          <p:nvPr/>
        </p:nvSpPr>
        <p:spPr>
          <a:xfrm>
            <a:off x="2662552" y="1340768"/>
            <a:ext cx="4680520" cy="4392488"/>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t-IT" b="1" dirty="0">
                <a:solidFill>
                  <a:schemeClr val="accent3">
                    <a:lumMod val="50000"/>
                  </a:schemeClr>
                </a:solidFill>
              </a:rPr>
              <a:t>SISMOGRAMMA:</a:t>
            </a:r>
            <a:r>
              <a:rPr lang="it-IT" dirty="0">
                <a:solidFill>
                  <a:schemeClr val="tx1"/>
                </a:solidFill>
              </a:rPr>
              <a:t> rappresentazione grafica delle oscillazioni del terreno provocate dal passaggio delle onde sismiche.</a:t>
            </a:r>
          </a:p>
          <a:p>
            <a:pPr algn="ctr"/>
            <a:r>
              <a:rPr lang="it-IT" dirty="0">
                <a:solidFill>
                  <a:schemeClr val="tx1"/>
                </a:solidFill>
              </a:rPr>
              <a:t>Le oscillazioni rilevate dai sensori, chiamati </a:t>
            </a:r>
            <a:r>
              <a:rPr lang="it-IT" b="1" dirty="0">
                <a:solidFill>
                  <a:schemeClr val="tx1"/>
                </a:solidFill>
              </a:rPr>
              <a:t>sismometri </a:t>
            </a:r>
            <a:r>
              <a:rPr lang="it-IT" dirty="0">
                <a:solidFill>
                  <a:schemeClr val="tx1"/>
                </a:solidFill>
              </a:rPr>
              <a:t>vengono registrate e successivamente elaborate per calcolare la magnitudo e l’epicentro dei terremoti.</a:t>
            </a:r>
          </a:p>
        </p:txBody>
      </p:sp>
    </p:spTree>
    <p:extLst>
      <p:ext uri="{BB962C8B-B14F-4D97-AF65-F5344CB8AC3E}">
        <p14:creationId xmlns:p14="http://schemas.microsoft.com/office/powerpoint/2010/main" val="2064817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latin typeface="AR DARLING" panose="02000000000000000000" pitchFamily="2" charset="0"/>
              </a:rPr>
              <a:t>Quale è l’evoluzione nel tempo di un terremoto???</a:t>
            </a:r>
          </a:p>
        </p:txBody>
      </p:sp>
      <p:sp>
        <p:nvSpPr>
          <p:cNvPr id="4" name="CasellaDiTesto 3"/>
          <p:cNvSpPr txBox="1"/>
          <p:nvPr/>
        </p:nvSpPr>
        <p:spPr>
          <a:xfrm>
            <a:off x="395536" y="1886233"/>
            <a:ext cx="8352928" cy="3970318"/>
          </a:xfrm>
          <a:prstGeom prst="rect">
            <a:avLst/>
          </a:prstGeom>
          <a:noFill/>
        </p:spPr>
        <p:txBody>
          <a:bodyPr wrap="square" rtlCol="0">
            <a:spAutoFit/>
          </a:bodyPr>
          <a:lstStyle/>
          <a:p>
            <a:r>
              <a:rPr lang="it-IT" sz="2800" dirty="0">
                <a:latin typeface="Comic Sans MS" panose="030F0702030302020204" pitchFamily="66" charset="0"/>
              </a:rPr>
              <a:t>Un terremoto, soprattutto se forte, non si manifesta con una sola scossa ma con una sequenza di scosse. </a:t>
            </a:r>
          </a:p>
          <a:p>
            <a:r>
              <a:rPr lang="it-IT" sz="2800" dirty="0">
                <a:latin typeface="Comic Sans MS" panose="030F0702030302020204" pitchFamily="66" charset="0"/>
              </a:rPr>
              <a:t>Alla scossa principale generalmente seguono nel tempo scosse di magnitudo sempre più bassa.</a:t>
            </a:r>
          </a:p>
          <a:p>
            <a:r>
              <a:rPr lang="it-IT" sz="2800" dirty="0">
                <a:latin typeface="Comic Sans MS" panose="030F0702030302020204" pitchFamily="66" charset="0"/>
              </a:rPr>
              <a:t>Quando non è possibile individuare una scossa principale, ma si osservano numerose scosse di entità simile, si parla di </a:t>
            </a:r>
            <a:r>
              <a:rPr lang="it-IT" sz="2800" b="1" dirty="0">
                <a:solidFill>
                  <a:schemeClr val="accent3">
                    <a:lumMod val="50000"/>
                  </a:schemeClr>
                </a:solidFill>
                <a:latin typeface="Comic Sans MS" panose="030F0702030302020204" pitchFamily="66" charset="0"/>
              </a:rPr>
              <a:t>sciame sismico</a:t>
            </a:r>
            <a:r>
              <a:rPr lang="it-IT" sz="2800" dirty="0">
                <a:solidFill>
                  <a:schemeClr val="accent3">
                    <a:lumMod val="50000"/>
                  </a:schemeClr>
                </a:solidFill>
                <a:latin typeface="Comic Sans MS" panose="030F0702030302020204" pitchFamily="66" charset="0"/>
              </a:rPr>
              <a:t> </a:t>
            </a:r>
            <a:r>
              <a:rPr lang="it-IT" sz="2800" dirty="0">
                <a:latin typeface="Comic Sans MS" panose="030F0702030302020204" pitchFamily="66" charset="0"/>
              </a:rPr>
              <a:t>che può durare anche mesi.</a:t>
            </a:r>
          </a:p>
        </p:txBody>
      </p:sp>
    </p:spTree>
    <p:extLst>
      <p:ext uri="{BB962C8B-B14F-4D97-AF65-F5344CB8AC3E}">
        <p14:creationId xmlns:p14="http://schemas.microsoft.com/office/powerpoint/2010/main" val="3103793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latin typeface="AR DARLING" panose="02000000000000000000" pitchFamily="2" charset="0"/>
              </a:rPr>
              <a:t>Come si misura un terremoto??</a:t>
            </a:r>
          </a:p>
        </p:txBody>
      </p:sp>
      <p:sp>
        <p:nvSpPr>
          <p:cNvPr id="3" name="Segnaposto contenuto 2"/>
          <p:cNvSpPr>
            <a:spLocks noGrp="1"/>
          </p:cNvSpPr>
          <p:nvPr>
            <p:ph idx="1"/>
          </p:nvPr>
        </p:nvSpPr>
        <p:spPr>
          <a:xfrm>
            <a:off x="395536" y="1700808"/>
            <a:ext cx="8229600" cy="4572000"/>
          </a:xfrm>
        </p:spPr>
        <p:txBody>
          <a:bodyPr>
            <a:normAutofit/>
          </a:bodyPr>
          <a:lstStyle/>
          <a:p>
            <a:pPr marL="64008" indent="0">
              <a:buNone/>
            </a:pPr>
            <a:r>
              <a:rPr lang="it-IT" dirty="0">
                <a:latin typeface="Comic Sans MS" panose="030F0702030302020204" pitchFamily="66" charset="0"/>
              </a:rPr>
              <a:t>Il terremoto può essere «misurato» attraverso la registrazione del fenomeno da parte di strumenti chiamati sismografi.</a:t>
            </a:r>
          </a:p>
          <a:p>
            <a:pPr marL="64008" indent="0">
              <a:buNone/>
            </a:pPr>
            <a:r>
              <a:rPr lang="it-IT" dirty="0">
                <a:latin typeface="Comic Sans MS" panose="030F0702030302020204" pitchFamily="66" charset="0"/>
              </a:rPr>
              <a:t>Per definire la forza di un terremoto vengono utilizzate due scale di misurazione:</a:t>
            </a:r>
          </a:p>
          <a:p>
            <a:pPr>
              <a:buFont typeface="Arial" panose="020B0604020202020204" pitchFamily="34" charset="0"/>
              <a:buChar char="•"/>
            </a:pPr>
            <a:r>
              <a:rPr lang="it-IT" dirty="0">
                <a:latin typeface="Comic Sans MS" panose="030F0702030302020204" pitchFamily="66" charset="0"/>
              </a:rPr>
              <a:t>Scala Richter: </a:t>
            </a:r>
            <a:r>
              <a:rPr lang="it-IT" sz="1600" dirty="0">
                <a:latin typeface="Comic Sans MS" panose="030F0702030302020204" pitchFamily="66" charset="0"/>
              </a:rPr>
              <a:t>per calcolare la magnitudo si ricorre alle registrazioni della scossa tracciate dai sismografi.</a:t>
            </a:r>
          </a:p>
          <a:p>
            <a:pPr>
              <a:buFont typeface="Arial" panose="020B0604020202020204" pitchFamily="34" charset="0"/>
              <a:buChar char="•"/>
            </a:pPr>
            <a:r>
              <a:rPr lang="it-IT" dirty="0">
                <a:latin typeface="Comic Sans MS" panose="030F0702030302020204" pitchFamily="66" charset="0"/>
              </a:rPr>
              <a:t>Scala </a:t>
            </a:r>
            <a:r>
              <a:rPr lang="it-IT" dirty="0" err="1">
                <a:latin typeface="Comic Sans MS" panose="030F0702030302020204" pitchFamily="66" charset="0"/>
              </a:rPr>
              <a:t>Mercalli</a:t>
            </a:r>
            <a:r>
              <a:rPr lang="it-IT" dirty="0">
                <a:latin typeface="Comic Sans MS" panose="030F0702030302020204" pitchFamily="66" charset="0"/>
              </a:rPr>
              <a:t>: </a:t>
            </a:r>
            <a:r>
              <a:rPr lang="it-IT" sz="1600" dirty="0">
                <a:latin typeface="Comic Sans MS" panose="030F0702030302020204" pitchFamily="66" charset="0"/>
              </a:rPr>
              <a:t>attribuisce l’intensità del terremoto in base all’osservazione dei suoi effetti sull’uomo, sugli edifici e sull’ambiente.</a:t>
            </a:r>
          </a:p>
          <a:p>
            <a:pPr>
              <a:buFont typeface="Arial" panose="020B0604020202020204" pitchFamily="34" charset="0"/>
              <a:buChar char="•"/>
            </a:pPr>
            <a:endParaRPr lang="it-IT" dirty="0">
              <a:latin typeface="Comic Sans MS" panose="030F0702030302020204" pitchFamily="66" charset="0"/>
            </a:endParaRPr>
          </a:p>
          <a:p>
            <a:pPr marL="64008" indent="0">
              <a:buNone/>
            </a:pPr>
            <a:endParaRPr lang="it-IT" dirty="0">
              <a:latin typeface="Comic Sans MS" panose="030F0702030302020204" pitchFamily="66" charset="0"/>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3050" y="923925"/>
            <a:ext cx="6057900" cy="501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978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latin typeface="AR DARLING" panose="02000000000000000000" pitchFamily="2" charset="0"/>
              </a:rPr>
              <a:t>Gli effetti di un terremoto sono gli stessi ovunque???</a:t>
            </a:r>
          </a:p>
        </p:txBody>
      </p:sp>
      <p:sp>
        <p:nvSpPr>
          <p:cNvPr id="3" name="Segnaposto contenuto 2"/>
          <p:cNvSpPr>
            <a:spLocks noGrp="1"/>
          </p:cNvSpPr>
          <p:nvPr>
            <p:ph idx="1"/>
          </p:nvPr>
        </p:nvSpPr>
        <p:spPr/>
        <p:txBody>
          <a:bodyPr>
            <a:normAutofit lnSpcReduction="10000"/>
          </a:bodyPr>
          <a:lstStyle/>
          <a:p>
            <a:pPr marL="64008" indent="0" algn="just">
              <a:buNone/>
            </a:pPr>
            <a:r>
              <a:rPr lang="it-IT" dirty="0">
                <a:latin typeface="Comic Sans MS" panose="030F0702030302020204" pitchFamily="66" charset="0"/>
              </a:rPr>
              <a:t>Lo scuotimento degli edifici, a parità di distanza dall’ipocentro, non è uguale dappertutto, ma dipende dalle condizioni locali del territorio, in particolare dal tipo di terreni in superficie e dalla morfologia.</a:t>
            </a:r>
          </a:p>
          <a:p>
            <a:pPr marL="64008" indent="0" algn="just">
              <a:buNone/>
            </a:pPr>
            <a:r>
              <a:rPr lang="it-IT" dirty="0">
                <a:latin typeface="Comic Sans MS" panose="030F0702030302020204" pitchFamily="66" charset="0"/>
              </a:rPr>
              <a:t>SCUOTIMENTO MASSIMO: terreni soffici, cima dei rilievi e lungo i bordi delle scarpate.</a:t>
            </a:r>
          </a:p>
          <a:p>
            <a:pPr marL="64008" indent="0" algn="just">
              <a:buNone/>
            </a:pPr>
            <a:r>
              <a:rPr lang="it-IT" dirty="0">
                <a:latin typeface="Comic Sans MS" panose="030F0702030302020204" pitchFamily="66" charset="0"/>
              </a:rPr>
              <a:t>SCUOTIMENTO MINIMO: minore sui terreni rigidi </a:t>
            </a:r>
            <a:r>
              <a:rPr lang="it-IT" dirty="0"/>
              <a:t>(roccia)</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1916832"/>
            <a:ext cx="7146582" cy="4104456"/>
          </a:xfrm>
          <a:prstGeom prst="rect">
            <a:avLst/>
          </a:prstGeom>
          <a:ln>
            <a:solidFill>
              <a:srgbClr val="FF0000"/>
            </a:solidFill>
          </a:ln>
        </p:spPr>
      </p:pic>
    </p:spTree>
    <p:extLst>
      <p:ext uri="{BB962C8B-B14F-4D97-AF65-F5344CB8AC3E}">
        <p14:creationId xmlns:p14="http://schemas.microsoft.com/office/powerpoint/2010/main" val="306496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latin typeface="AR DARLING" panose="02000000000000000000" pitchFamily="2" charset="0"/>
              </a:rPr>
              <a:t>Cos’è il rischio sismico???</a:t>
            </a:r>
          </a:p>
        </p:txBody>
      </p:sp>
      <p:sp>
        <p:nvSpPr>
          <p:cNvPr id="3" name="Segnaposto contenuto 2"/>
          <p:cNvSpPr>
            <a:spLocks noGrp="1"/>
          </p:cNvSpPr>
          <p:nvPr>
            <p:ph idx="1"/>
          </p:nvPr>
        </p:nvSpPr>
        <p:spPr/>
        <p:txBody>
          <a:bodyPr>
            <a:normAutofit fontScale="92500"/>
          </a:bodyPr>
          <a:lstStyle/>
          <a:p>
            <a:pPr marL="64008" indent="0">
              <a:buNone/>
            </a:pPr>
            <a:r>
              <a:rPr lang="it-IT" b="1" u="sng" dirty="0">
                <a:solidFill>
                  <a:schemeClr val="accent3">
                    <a:lumMod val="50000"/>
                  </a:schemeClr>
                </a:solidFill>
                <a:latin typeface="Comic Sans MS" panose="030F0702030302020204" pitchFamily="66" charset="0"/>
              </a:rPr>
              <a:t>È la stima del danno che ci si può attendere in una certa area ed in un certo intervallo di tempo a causa del terremoto.</a:t>
            </a:r>
          </a:p>
          <a:p>
            <a:pPr marL="64008" indent="0">
              <a:buNone/>
            </a:pPr>
            <a:r>
              <a:rPr lang="it-IT" dirty="0">
                <a:latin typeface="Comic Sans MS" panose="030F0702030302020204" pitchFamily="66" charset="0"/>
              </a:rPr>
              <a:t>Il livello di rischio dipende quindi dalla frequenza con cui avvengono i terremoti e da quanto sono forti (</a:t>
            </a:r>
            <a:r>
              <a:rPr lang="it-IT" dirty="0" err="1">
                <a:latin typeface="Comic Sans MS" panose="030F0702030302020204" pitchFamily="66" charset="0"/>
              </a:rPr>
              <a:t>PERICOLOSITà</a:t>
            </a:r>
            <a:r>
              <a:rPr lang="it-IT" dirty="0">
                <a:latin typeface="Comic Sans MS" panose="030F0702030302020204" pitchFamily="66" charset="0"/>
              </a:rPr>
              <a:t> SISMICA); ma dipende anche dalla qualità delle costruzioni (</a:t>
            </a:r>
            <a:r>
              <a:rPr lang="it-IT" dirty="0" err="1">
                <a:latin typeface="Comic Sans MS" panose="030F0702030302020204" pitchFamily="66" charset="0"/>
              </a:rPr>
              <a:t>VULNERABILITà</a:t>
            </a:r>
            <a:r>
              <a:rPr lang="it-IT" dirty="0">
                <a:latin typeface="Comic Sans MS" panose="030F0702030302020204" pitchFamily="66" charset="0"/>
              </a:rPr>
              <a:t> SISMICA), dalla densità degli abitanti e dal valore di ciò che può subire un danno (ESPOSIZIONE).</a:t>
            </a:r>
          </a:p>
        </p:txBody>
      </p:sp>
    </p:spTree>
    <p:extLst>
      <p:ext uri="{BB962C8B-B14F-4D97-AF65-F5344CB8AC3E}">
        <p14:creationId xmlns:p14="http://schemas.microsoft.com/office/powerpoint/2010/main" val="345067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latin typeface="AR DARLING" panose="02000000000000000000" pitchFamily="2" charset="0"/>
              </a:rPr>
              <a:t>Chi è il GEOLOGO?????</a:t>
            </a:r>
          </a:p>
        </p:txBody>
      </p:sp>
      <p:sp>
        <p:nvSpPr>
          <p:cNvPr id="3" name="Segnaposto contenuto 2"/>
          <p:cNvSpPr>
            <a:spLocks noGrp="1"/>
          </p:cNvSpPr>
          <p:nvPr>
            <p:ph idx="1"/>
          </p:nvPr>
        </p:nvSpPr>
        <p:spPr/>
        <p:txBody>
          <a:bodyPr>
            <a:normAutofit fontScale="70000" lnSpcReduction="20000"/>
          </a:bodyPr>
          <a:lstStyle/>
          <a:p>
            <a:pPr marL="64008" indent="0" algn="just">
              <a:buNone/>
            </a:pPr>
            <a:r>
              <a:rPr lang="it-IT" dirty="0">
                <a:latin typeface="Comic Sans MS" panose="030F0702030302020204" pitchFamily="66" charset="0"/>
              </a:rPr>
              <a:t>Il </a:t>
            </a:r>
            <a:r>
              <a:rPr lang="it-IT" b="1" dirty="0">
                <a:latin typeface="Comic Sans MS" panose="030F0702030302020204" pitchFamily="66" charset="0"/>
              </a:rPr>
              <a:t>GEOLOGO</a:t>
            </a:r>
            <a:r>
              <a:rPr lang="it-IT" dirty="0">
                <a:latin typeface="Comic Sans MS" panose="030F0702030302020204" pitchFamily="66" charset="0"/>
              </a:rPr>
              <a:t> è un individuo curioso e appassionato del mondo che lo circonda. Il suo compito è quello di ricostruire la storia del nostro Pianeta attraverso indizi conservati nelle rocce, nei sedimenti dei laghi e dei mari, nel ghiaccio dei ghiacciai, nelle forme del paesaggio. In altre parole il geologo è lo storico della Terra. Per diventare geologi bisogna laurearsi in Scienze geologiche e non deve spaventare la vita all’aria aperta, comprese le lunghe camminate con carta e bussola alla mano.</a:t>
            </a:r>
          </a:p>
          <a:p>
            <a:pPr marL="64008" indent="0" algn="just">
              <a:buNone/>
            </a:pPr>
            <a:endParaRPr lang="it-IT" b="1" dirty="0">
              <a:latin typeface="Comic Sans MS" panose="030F0702030302020204" pitchFamily="66" charset="0"/>
            </a:endParaRPr>
          </a:p>
          <a:p>
            <a:pPr marL="64008" indent="0" algn="just">
              <a:buNone/>
            </a:pPr>
            <a:r>
              <a:rPr lang="it-IT" dirty="0">
                <a:latin typeface="Comic Sans MS" panose="030F0702030302020204" pitchFamily="66" charset="0"/>
              </a:rPr>
              <a:t>Le sue competenze sono fondamentali nel settore edilizio, in quanto la costruzione di edifici, ponti, gallerie non può prescindere da un esame preventivo del terreno per valutarne fattibilità e impatto ambientale. </a:t>
            </a:r>
            <a:r>
              <a:rPr lang="it-IT" b="1" dirty="0">
                <a:latin typeface="Comic Sans MS" panose="030F0702030302020204" pitchFamily="66" charset="0"/>
              </a:rPr>
              <a:t>Nel dettaglio, egli si occupa di valutare l’edificabilità dell’area prescelta, ossia controllare che non ci siano rischi di frane, cedimenti del suolo. </a:t>
            </a:r>
          </a:p>
        </p:txBody>
      </p:sp>
    </p:spTree>
    <p:extLst>
      <p:ext uri="{BB962C8B-B14F-4D97-AF65-F5344CB8AC3E}">
        <p14:creationId xmlns:p14="http://schemas.microsoft.com/office/powerpoint/2010/main" val="612725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latin typeface="AR DARLING" panose="02000000000000000000" pitchFamily="2" charset="0"/>
              </a:rPr>
              <a:t>Si può ridurre il rischio sismico????</a:t>
            </a:r>
          </a:p>
        </p:txBody>
      </p:sp>
      <p:sp>
        <p:nvSpPr>
          <p:cNvPr id="3" name="Segnaposto contenuto 2"/>
          <p:cNvSpPr>
            <a:spLocks noGrp="1"/>
          </p:cNvSpPr>
          <p:nvPr>
            <p:ph idx="1"/>
          </p:nvPr>
        </p:nvSpPr>
        <p:spPr/>
        <p:txBody>
          <a:bodyPr>
            <a:normAutofit lnSpcReduction="10000"/>
          </a:bodyPr>
          <a:lstStyle/>
          <a:p>
            <a:pPr marL="64008" indent="0">
              <a:buNone/>
            </a:pPr>
            <a:r>
              <a:rPr lang="it-IT" b="1" dirty="0">
                <a:solidFill>
                  <a:schemeClr val="accent3">
                    <a:lumMod val="50000"/>
                  </a:schemeClr>
                </a:solidFill>
                <a:latin typeface="Comic Sans MS" panose="030F0702030302020204" pitchFamily="66" charset="0"/>
              </a:rPr>
              <a:t>SI</a:t>
            </a:r>
            <a:r>
              <a:rPr lang="it-IT" dirty="0">
                <a:latin typeface="Comic Sans MS" panose="030F0702030302020204" pitchFamily="66" charset="0"/>
              </a:rPr>
              <a:t> e per raggiungere tale</a:t>
            </a:r>
          </a:p>
          <a:p>
            <a:pPr marL="64008" indent="0">
              <a:buNone/>
            </a:pPr>
            <a:r>
              <a:rPr lang="it-IT" dirty="0">
                <a:latin typeface="Comic Sans MS" panose="030F0702030302020204" pitchFamily="66" charset="0"/>
              </a:rPr>
              <a:t>risultato è necessario</a:t>
            </a:r>
          </a:p>
          <a:p>
            <a:pPr marL="64008" indent="0">
              <a:buNone/>
            </a:pPr>
            <a:r>
              <a:rPr lang="it-IT" b="1" u="sng" dirty="0">
                <a:solidFill>
                  <a:schemeClr val="accent3">
                    <a:lumMod val="50000"/>
                  </a:schemeClr>
                </a:solidFill>
                <a:latin typeface="Comic Sans MS" panose="030F0702030302020204" pitchFamily="66" charset="0"/>
              </a:rPr>
              <a:t>intervenire sulla capacità </a:t>
            </a:r>
          </a:p>
          <a:p>
            <a:pPr marL="64008" indent="0">
              <a:buNone/>
            </a:pPr>
            <a:r>
              <a:rPr lang="it-IT" b="1" u="sng" dirty="0">
                <a:solidFill>
                  <a:schemeClr val="accent3">
                    <a:lumMod val="50000"/>
                  </a:schemeClr>
                </a:solidFill>
                <a:latin typeface="Comic Sans MS" panose="030F0702030302020204" pitchFamily="66" charset="0"/>
              </a:rPr>
              <a:t>di resistenza degli edifici</a:t>
            </a:r>
            <a:r>
              <a:rPr lang="it-IT" dirty="0">
                <a:latin typeface="Comic Sans MS" panose="030F0702030302020204" pitchFamily="66" charset="0"/>
              </a:rPr>
              <a:t>, </a:t>
            </a:r>
          </a:p>
          <a:p>
            <a:pPr marL="64008" indent="0">
              <a:buNone/>
            </a:pPr>
            <a:r>
              <a:rPr lang="it-IT" dirty="0">
                <a:latin typeface="Comic Sans MS" panose="030F0702030302020204" pitchFamily="66" charset="0"/>
              </a:rPr>
              <a:t>ma anche </a:t>
            </a:r>
            <a:r>
              <a:rPr lang="it-IT" b="1" u="sng" dirty="0">
                <a:solidFill>
                  <a:schemeClr val="accent3">
                    <a:lumMod val="50000"/>
                  </a:schemeClr>
                </a:solidFill>
                <a:latin typeface="Comic Sans MS" panose="030F0702030302020204" pitchFamily="66" charset="0"/>
              </a:rPr>
              <a:t>educare </a:t>
            </a:r>
          </a:p>
          <a:p>
            <a:pPr marL="64008" indent="0">
              <a:buNone/>
            </a:pPr>
            <a:r>
              <a:rPr lang="it-IT" b="1" u="sng" dirty="0">
                <a:solidFill>
                  <a:schemeClr val="accent3">
                    <a:lumMod val="50000"/>
                  </a:schemeClr>
                </a:solidFill>
                <a:latin typeface="Comic Sans MS" panose="030F0702030302020204" pitchFamily="66" charset="0"/>
              </a:rPr>
              <a:t>la popolazione</a:t>
            </a:r>
            <a:r>
              <a:rPr lang="it-IT" u="sng" dirty="0">
                <a:solidFill>
                  <a:schemeClr val="accent3">
                    <a:lumMod val="50000"/>
                  </a:schemeClr>
                </a:solidFill>
                <a:latin typeface="Comic Sans MS" panose="030F0702030302020204" pitchFamily="66" charset="0"/>
              </a:rPr>
              <a:t> </a:t>
            </a:r>
            <a:r>
              <a:rPr lang="it-IT" dirty="0">
                <a:latin typeface="Comic Sans MS" panose="030F0702030302020204" pitchFamily="66" charset="0"/>
              </a:rPr>
              <a:t>ai </a:t>
            </a:r>
          </a:p>
          <a:p>
            <a:pPr marL="64008" indent="0">
              <a:buNone/>
            </a:pPr>
            <a:r>
              <a:rPr lang="it-IT" dirty="0">
                <a:latin typeface="Comic Sans MS" panose="030F0702030302020204" pitchFamily="66" charset="0"/>
              </a:rPr>
              <a:t>comportamenti corretti da </a:t>
            </a:r>
          </a:p>
          <a:p>
            <a:pPr marL="64008" indent="0">
              <a:buNone/>
            </a:pPr>
            <a:r>
              <a:rPr lang="it-IT" dirty="0">
                <a:latin typeface="Comic Sans MS" panose="030F0702030302020204" pitchFamily="66" charset="0"/>
              </a:rPr>
              <a:t>adottare prima, durante e dopo </a:t>
            </a:r>
          </a:p>
          <a:p>
            <a:pPr marL="64008" indent="0">
              <a:buNone/>
            </a:pPr>
            <a:r>
              <a:rPr lang="it-IT" dirty="0">
                <a:latin typeface="Comic Sans MS" panose="030F0702030302020204" pitchFamily="66" charset="0"/>
              </a:rPr>
              <a:t>un terremoto.</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3273" y="1988840"/>
            <a:ext cx="2333625" cy="1962150"/>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3273" y="4330548"/>
            <a:ext cx="2333625" cy="2302648"/>
          </a:xfrm>
          <a:prstGeom prst="rect">
            <a:avLst/>
          </a:prstGeom>
        </p:spPr>
      </p:pic>
      <p:sp>
        <p:nvSpPr>
          <p:cNvPr id="13" name="Freccia a destra 12"/>
          <p:cNvSpPr/>
          <p:nvPr/>
        </p:nvSpPr>
        <p:spPr>
          <a:xfrm>
            <a:off x="5434547" y="344899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Freccia a destra 13"/>
          <p:cNvSpPr/>
          <p:nvPr/>
        </p:nvSpPr>
        <p:spPr>
          <a:xfrm>
            <a:off x="5434547" y="443711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330577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dirty="0">
                <a:latin typeface="AR DARLING" panose="02000000000000000000" pitchFamily="2" charset="0"/>
              </a:rPr>
              <a:t>L’Italia è un paese ad elevato rischio sismico??</a:t>
            </a:r>
            <a:br>
              <a:rPr lang="it-IT" dirty="0">
                <a:latin typeface="AR DARLING" panose="02000000000000000000" pitchFamily="2" charset="0"/>
              </a:rPr>
            </a:br>
            <a:endParaRPr lang="it-IT" dirty="0">
              <a:latin typeface="AR DARLING" panose="02000000000000000000" pitchFamily="2" charset="0"/>
            </a:endParaRPr>
          </a:p>
        </p:txBody>
      </p:sp>
      <p:sp>
        <p:nvSpPr>
          <p:cNvPr id="3" name="Segnaposto contenuto 2"/>
          <p:cNvSpPr>
            <a:spLocks noGrp="1"/>
          </p:cNvSpPr>
          <p:nvPr>
            <p:ph idx="1"/>
          </p:nvPr>
        </p:nvSpPr>
        <p:spPr>
          <a:xfrm>
            <a:off x="395536" y="1196752"/>
            <a:ext cx="4032448" cy="5453922"/>
          </a:xfrm>
        </p:spPr>
        <p:txBody>
          <a:bodyPr>
            <a:normAutofit fontScale="77500" lnSpcReduction="20000"/>
          </a:bodyPr>
          <a:lstStyle/>
          <a:p>
            <a:pPr marL="64008" indent="0">
              <a:buNone/>
            </a:pPr>
            <a:endParaRPr lang="it-IT" b="1" dirty="0">
              <a:latin typeface="Comic Sans MS" panose="030F0702030302020204" pitchFamily="66" charset="0"/>
            </a:endParaRPr>
          </a:p>
          <a:p>
            <a:pPr marL="64008" indent="0">
              <a:buNone/>
            </a:pPr>
            <a:r>
              <a:rPr lang="it-IT" b="1" dirty="0">
                <a:latin typeface="Comic Sans MS" panose="030F0702030302020204" pitchFamily="66" charset="0"/>
              </a:rPr>
              <a:t>Si </a:t>
            </a:r>
            <a:r>
              <a:rPr lang="it-IT" b="1" u="sng" dirty="0">
                <a:solidFill>
                  <a:schemeClr val="accent3">
                    <a:lumMod val="50000"/>
                  </a:schemeClr>
                </a:solidFill>
                <a:latin typeface="Comic Sans MS" panose="030F0702030302020204" pitchFamily="66" charset="0"/>
              </a:rPr>
              <a:t>l’Italia è un Paese ad elevata sismicità</a:t>
            </a:r>
            <a:r>
              <a:rPr lang="it-IT" b="1" dirty="0">
                <a:latin typeface="Comic Sans MS" panose="030F0702030302020204" pitchFamily="66" charset="0"/>
              </a:rPr>
              <a:t>, per la frequenza e per l’intensità dei terremoti che la interessano, ed ha un patrimonio edilizio vulnerabile, poiché vecchio e spesso costruito senza criteri antisismici. Inoltre  il valore inestimabile dei suoi monumenti ed i numerosi luoghi d’arte rendono elevata l’esposizione sismica del suo territorio.</a:t>
            </a:r>
          </a:p>
          <a:p>
            <a:pPr marL="64008" indent="0">
              <a:buNone/>
            </a:pPr>
            <a:endParaRPr lang="it-IT" b="1" dirty="0">
              <a:solidFill>
                <a:schemeClr val="accent3">
                  <a:lumMod val="50000"/>
                </a:schemeClr>
              </a:solidFill>
            </a:endParaRPr>
          </a:p>
          <a:p>
            <a:pPr marL="64008" indent="0">
              <a:buNone/>
            </a:pPr>
            <a:endParaRPr lang="it-IT" b="1" dirty="0">
              <a:solidFill>
                <a:schemeClr val="accent3">
                  <a:lumMod val="50000"/>
                </a:schemeClr>
              </a:solidFill>
            </a:endParaRPr>
          </a:p>
          <a:p>
            <a:pPr marL="64008" indent="0">
              <a:buNone/>
            </a:pPr>
            <a:endParaRPr lang="it-IT" b="1" dirty="0">
              <a:solidFill>
                <a:schemeClr val="accent3">
                  <a:lumMod val="50000"/>
                </a:schemeClr>
              </a:solidFill>
            </a:endParaRPr>
          </a:p>
          <a:p>
            <a:pPr marL="64008" indent="0">
              <a:buNone/>
            </a:pPr>
            <a:endParaRPr lang="it-IT" b="1" dirty="0">
              <a:solidFill>
                <a:schemeClr val="accent3">
                  <a:lumMod val="50000"/>
                </a:schemeClr>
              </a:solidFill>
            </a:endParaRPr>
          </a:p>
          <a:p>
            <a:pPr marL="64008" indent="0">
              <a:buNone/>
            </a:pPr>
            <a:endParaRPr lang="it-IT" b="1" dirty="0">
              <a:solidFill>
                <a:schemeClr val="accent3">
                  <a:lumMod val="50000"/>
                </a:schemeClr>
              </a:solidFill>
            </a:endParaRPr>
          </a:p>
          <a:p>
            <a:pPr marL="64008" indent="0">
              <a:buNone/>
            </a:pPr>
            <a:endParaRPr lang="it-IT" b="1" dirty="0">
              <a:solidFill>
                <a:schemeClr val="accent3">
                  <a:lumMod val="50000"/>
                </a:schemeClr>
              </a:solidFill>
            </a:endParaRPr>
          </a:p>
          <a:p>
            <a:pPr marL="64008" indent="0">
              <a:buNone/>
            </a:pPr>
            <a:endParaRPr lang="it-IT" b="1" dirty="0">
              <a:solidFill>
                <a:schemeClr val="accent3">
                  <a:lumMod val="50000"/>
                </a:schemeClr>
              </a:solidFill>
            </a:endParaRPr>
          </a:p>
          <a:p>
            <a:pPr marL="64008" indent="0">
              <a:buNone/>
            </a:pPr>
            <a:endParaRPr lang="it-IT" b="1" dirty="0">
              <a:solidFill>
                <a:schemeClr val="accent3">
                  <a:lumMod val="50000"/>
                </a:schemeClr>
              </a:solidFill>
            </a:endParaRPr>
          </a:p>
          <a:p>
            <a:pPr marL="64008" indent="0">
              <a:buNone/>
            </a:pPr>
            <a:endParaRPr lang="it-IT" b="1" dirty="0">
              <a:solidFill>
                <a:schemeClr val="accent3">
                  <a:lumMod val="50000"/>
                </a:schemeClr>
              </a:solidFill>
            </a:endParaRPr>
          </a:p>
          <a:p>
            <a:pPr marL="64008" indent="0">
              <a:buNone/>
            </a:pPr>
            <a:endParaRPr lang="it-IT" b="1" dirty="0">
              <a:solidFill>
                <a:schemeClr val="accent3">
                  <a:lumMod val="50000"/>
                </a:schemeClr>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340768"/>
            <a:ext cx="4322480" cy="5165890"/>
          </a:xfrm>
          <a:prstGeom prst="rect">
            <a:avLst/>
          </a:prstGeom>
          <a:noFill/>
          <a:ln w="9525">
            <a:solidFill>
              <a:schemeClr val="accent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112691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16632"/>
            <a:ext cx="8229600" cy="792088"/>
          </a:xfrm>
        </p:spPr>
        <p:txBody>
          <a:bodyPr>
            <a:normAutofit fontScale="90000"/>
          </a:bodyPr>
          <a:lstStyle/>
          <a:p>
            <a:pPr algn="ctr"/>
            <a:br>
              <a:rPr lang="it-IT" dirty="0"/>
            </a:br>
            <a:br>
              <a:rPr lang="it-IT" dirty="0"/>
            </a:br>
            <a:br>
              <a:rPr lang="it-IT" dirty="0"/>
            </a:br>
            <a:r>
              <a:rPr lang="it-IT" sz="4700" dirty="0">
                <a:latin typeface="AR DARLING" panose="02000000000000000000" pitchFamily="2" charset="0"/>
              </a:rPr>
              <a:t>e</a:t>
            </a:r>
            <a:r>
              <a:rPr lang="it-IT" dirty="0"/>
              <a:t> </a:t>
            </a:r>
            <a:r>
              <a:rPr lang="it-IT" sz="4700" dirty="0">
                <a:latin typeface="AR DARLING" panose="02000000000000000000" pitchFamily="2" charset="0"/>
              </a:rPr>
              <a:t>IL COMUNE DOVE VIVO SI TROVA IN ZONA SISMICA?? </a:t>
            </a:r>
          </a:p>
        </p:txBody>
      </p:sp>
      <p:sp>
        <p:nvSpPr>
          <p:cNvPr id="3" name="Segnaposto contenuto 2"/>
          <p:cNvSpPr>
            <a:spLocks noGrp="1"/>
          </p:cNvSpPr>
          <p:nvPr>
            <p:ph idx="1"/>
          </p:nvPr>
        </p:nvSpPr>
        <p:spPr>
          <a:xfrm>
            <a:off x="539552" y="1124744"/>
            <a:ext cx="8229600" cy="4572000"/>
          </a:xfrm>
        </p:spPr>
        <p:txBody>
          <a:bodyPr>
            <a:normAutofit/>
          </a:bodyPr>
          <a:lstStyle/>
          <a:p>
            <a:pPr marL="64008" indent="0">
              <a:buNone/>
            </a:pPr>
            <a:endParaRPr lang="it-IT" dirty="0"/>
          </a:p>
          <a:p>
            <a:pPr marL="64008" indent="0">
              <a:buNone/>
            </a:pPr>
            <a:endParaRPr lang="it-IT" dirty="0"/>
          </a:p>
          <a:p>
            <a:pPr marL="64008" indent="0">
              <a:buNone/>
            </a:pPr>
            <a:r>
              <a:rPr lang="it-IT" dirty="0">
                <a:latin typeface="Comic Sans MS" panose="030F0702030302020204" pitchFamily="66" charset="0"/>
              </a:rPr>
              <a:t>In base alla frequenza ed alla intensità dei terremoti del passato con le moderne tecniche di analisi di pericolosità, tutto il territorio italiano è stato classificato in 4 zone sismiche.</a:t>
            </a:r>
          </a:p>
        </p:txBody>
      </p:sp>
      <p:sp>
        <p:nvSpPr>
          <p:cNvPr id="4" name="CasellaDiTesto 3"/>
          <p:cNvSpPr txBox="1"/>
          <p:nvPr/>
        </p:nvSpPr>
        <p:spPr>
          <a:xfrm>
            <a:off x="899592" y="33131"/>
            <a:ext cx="7257115" cy="738664"/>
          </a:xfrm>
          <a:prstGeom prst="rect">
            <a:avLst/>
          </a:prstGeom>
          <a:noFill/>
        </p:spPr>
        <p:txBody>
          <a:bodyPr wrap="none" rtlCol="0">
            <a:spAutoFit/>
          </a:bodyPr>
          <a:lstStyle/>
          <a:p>
            <a:pPr algn="ctr"/>
            <a:r>
              <a:rPr lang="it-IT" sz="4200"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AR DARLING" panose="02000000000000000000" pitchFamily="2" charset="0"/>
                <a:ea typeface="+mj-ea"/>
                <a:cs typeface="+mj-cs"/>
              </a:rPr>
              <a:t>Cosa indicano le zone sismiche</a:t>
            </a:r>
          </a:p>
        </p:txBody>
      </p:sp>
    </p:spTree>
    <p:extLst>
      <p:ext uri="{BB962C8B-B14F-4D97-AF65-F5344CB8AC3E}">
        <p14:creationId xmlns:p14="http://schemas.microsoft.com/office/powerpoint/2010/main" val="3556902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11560" y="908720"/>
            <a:ext cx="8229600" cy="4572000"/>
          </a:xfrm>
        </p:spPr>
        <p:txBody>
          <a:bodyPr>
            <a:normAutofit lnSpcReduction="10000"/>
          </a:bodyPr>
          <a:lstStyle/>
          <a:p>
            <a:pPr marL="64008" indent="0">
              <a:buNone/>
            </a:pPr>
            <a:endParaRPr lang="it-IT" dirty="0"/>
          </a:p>
          <a:p>
            <a:pPr marL="64008" indent="0">
              <a:buNone/>
            </a:pPr>
            <a:r>
              <a:rPr lang="it-IT" u="sng" dirty="0">
                <a:latin typeface="Comic Sans MS" panose="030F0702030302020204" pitchFamily="66" charset="0"/>
              </a:rPr>
              <a:t>la </a:t>
            </a:r>
            <a:r>
              <a:rPr lang="it-IT" b="1" u="sng" dirty="0">
                <a:latin typeface="Comic Sans MS" panose="030F0702030302020204" pitchFamily="66" charset="0"/>
              </a:rPr>
              <a:t>zona 1 </a:t>
            </a:r>
            <a:r>
              <a:rPr lang="it-IT" u="sng" dirty="0">
                <a:latin typeface="Comic Sans MS" panose="030F0702030302020204" pitchFamily="66" charset="0"/>
              </a:rPr>
              <a:t>è la più pericolosa dove statisticamente possono verificarsi terremoti di forte intensità</a:t>
            </a:r>
            <a:r>
              <a:rPr lang="it-IT" dirty="0">
                <a:latin typeface="Comic Sans MS" panose="030F0702030302020204" pitchFamily="66" charset="0"/>
              </a:rPr>
              <a:t>;</a:t>
            </a:r>
          </a:p>
          <a:p>
            <a:pPr marL="64008" indent="0">
              <a:buNone/>
            </a:pPr>
            <a:r>
              <a:rPr lang="it-IT" dirty="0">
                <a:latin typeface="Comic Sans MS" panose="030F0702030302020204" pitchFamily="66" charset="0"/>
              </a:rPr>
              <a:t>la </a:t>
            </a:r>
            <a:r>
              <a:rPr lang="it-IT" b="1" dirty="0">
                <a:latin typeface="Comic Sans MS" panose="030F0702030302020204" pitchFamily="66" charset="0"/>
              </a:rPr>
              <a:t>zona 2 </a:t>
            </a:r>
            <a:r>
              <a:rPr lang="it-IT" dirty="0">
                <a:latin typeface="Comic Sans MS" panose="030F0702030302020204" pitchFamily="66" charset="0"/>
              </a:rPr>
              <a:t>è soggetta a terremoti didi media e forte intensità;</a:t>
            </a:r>
          </a:p>
          <a:p>
            <a:pPr marL="64008" indent="0">
              <a:buNone/>
            </a:pPr>
            <a:r>
              <a:rPr lang="it-IT" dirty="0">
                <a:latin typeface="Comic Sans MS" panose="030F0702030302020204" pitchFamily="66" charset="0"/>
              </a:rPr>
              <a:t>la </a:t>
            </a:r>
            <a:r>
              <a:rPr lang="it-IT" b="1" dirty="0">
                <a:latin typeface="Comic Sans MS" panose="030F0702030302020204" pitchFamily="66" charset="0"/>
              </a:rPr>
              <a:t>zona 3 </a:t>
            </a:r>
            <a:r>
              <a:rPr lang="it-IT" dirty="0">
                <a:latin typeface="Comic Sans MS" panose="030F0702030302020204" pitchFamily="66" charset="0"/>
              </a:rPr>
              <a:t>è caratterizzata da terremoti di media e bassa entità;</a:t>
            </a:r>
          </a:p>
          <a:p>
            <a:pPr marL="64008" indent="0">
              <a:buNone/>
            </a:pPr>
            <a:r>
              <a:rPr lang="it-IT" dirty="0">
                <a:latin typeface="Comic Sans MS" panose="030F0702030302020204" pitchFamily="66" charset="0"/>
              </a:rPr>
              <a:t>la </a:t>
            </a:r>
            <a:r>
              <a:rPr lang="it-IT" b="1" dirty="0">
                <a:latin typeface="Comic Sans MS" panose="030F0702030302020204" pitchFamily="66" charset="0"/>
              </a:rPr>
              <a:t>zona 4 </a:t>
            </a:r>
            <a:r>
              <a:rPr lang="it-IT" dirty="0">
                <a:latin typeface="Comic Sans MS" panose="030F0702030302020204" pitchFamily="66" charset="0"/>
              </a:rPr>
              <a:t>è la zona considerata meno pericolosa.</a:t>
            </a:r>
            <a:endParaRPr lang="it-IT" b="1" dirty="0">
              <a:latin typeface="Comic Sans MS" panose="030F0702030302020204" pitchFamily="66" charset="0"/>
            </a:endParaRPr>
          </a:p>
        </p:txBody>
      </p:sp>
    </p:spTree>
    <p:extLst>
      <p:ext uri="{BB962C8B-B14F-4D97-AF65-F5344CB8AC3E}">
        <p14:creationId xmlns:p14="http://schemas.microsoft.com/office/powerpoint/2010/main" val="1603402375"/>
      </p:ext>
    </p:extLst>
  </p:cSld>
  <p:clrMapOvr>
    <a:masterClrMapping/>
  </p:clrMapOvr>
  <p:transition spd="slow">
    <p:wheel spokes="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latin typeface="AR DARLING" panose="02000000000000000000" pitchFamily="2" charset="0"/>
              </a:rPr>
              <a:t>La protezione degli edifici…</a:t>
            </a:r>
          </a:p>
        </p:txBody>
      </p:sp>
      <p:sp>
        <p:nvSpPr>
          <p:cNvPr id="3" name="Segnaposto contenuto 2"/>
          <p:cNvSpPr>
            <a:spLocks noGrp="1"/>
          </p:cNvSpPr>
          <p:nvPr>
            <p:ph idx="1"/>
          </p:nvPr>
        </p:nvSpPr>
        <p:spPr>
          <a:xfrm>
            <a:off x="467544" y="1412776"/>
            <a:ext cx="8229600" cy="4572000"/>
          </a:xfrm>
        </p:spPr>
        <p:txBody>
          <a:bodyPr>
            <a:normAutofit fontScale="77500" lnSpcReduction="20000"/>
          </a:bodyPr>
          <a:lstStyle/>
          <a:p>
            <a:endParaRPr lang="it-IT" b="1" u="sng" dirty="0"/>
          </a:p>
          <a:p>
            <a:r>
              <a:rPr lang="it-IT" b="1" u="sng" dirty="0">
                <a:latin typeface="Comic Sans MS" panose="030F0702030302020204" pitchFamily="66" charset="0"/>
              </a:rPr>
              <a:t>Cosa accade ad un edificio durante un terremoto???</a:t>
            </a:r>
          </a:p>
          <a:p>
            <a:pPr marL="64008" indent="0" algn="just">
              <a:buNone/>
            </a:pPr>
            <a:r>
              <a:rPr lang="it-IT" dirty="0">
                <a:latin typeface="Comic Sans MS" panose="030F0702030302020204" pitchFamily="66" charset="0"/>
              </a:rPr>
              <a:t>L’edificio oscilla avanti e indietro seguendo il movimento del terreno.</a:t>
            </a:r>
          </a:p>
          <a:p>
            <a:pPr marL="64008" indent="0" algn="just">
              <a:buNone/>
            </a:pPr>
            <a:endParaRPr lang="it-IT" dirty="0">
              <a:latin typeface="Comic Sans MS" panose="030F0702030302020204" pitchFamily="66" charset="0"/>
            </a:endParaRPr>
          </a:p>
          <a:p>
            <a:pPr marL="64008" indent="0" algn="just">
              <a:buNone/>
            </a:pPr>
            <a:endParaRPr lang="it-IT" dirty="0">
              <a:latin typeface="Comic Sans MS" panose="030F0702030302020204" pitchFamily="66" charset="0"/>
            </a:endParaRPr>
          </a:p>
          <a:p>
            <a:pPr algn="just"/>
            <a:r>
              <a:rPr lang="it-IT" b="1" u="sng" dirty="0">
                <a:latin typeface="Comic Sans MS" panose="030F0702030302020204" pitchFamily="66" charset="0"/>
              </a:rPr>
              <a:t>Perché gli edifici si danneggiano in modo diverso???</a:t>
            </a:r>
          </a:p>
          <a:p>
            <a:pPr marL="64008" indent="0" algn="just">
              <a:buNone/>
            </a:pPr>
            <a:r>
              <a:rPr lang="it-IT" dirty="0">
                <a:latin typeface="Comic Sans MS" panose="030F0702030302020204" pitchFamily="66" charset="0"/>
              </a:rPr>
              <a:t>Gli  edifici subiscono danni diversi perché differenti sono i materiali di costruzione (murature in pietrame, in legno, in cemento armato…), realizzazione (buona  o cattiva qualità dei materiali), numero di piani, tipo di terreno di fondazione (rigido, soffice, in pendio..).</a:t>
            </a:r>
          </a:p>
          <a:p>
            <a:pPr marL="64008" indent="0" algn="just">
              <a:buNone/>
            </a:pPr>
            <a:r>
              <a:rPr lang="it-IT" b="1" u="sng" dirty="0">
                <a:solidFill>
                  <a:schemeClr val="accent4">
                    <a:lumMod val="50000"/>
                  </a:schemeClr>
                </a:solidFill>
                <a:latin typeface="Comic Sans MS" panose="030F0702030302020204" pitchFamily="66" charset="0"/>
              </a:rPr>
              <a:t>Ogni edificio si può danneggiare in modo diverso dall’altro.</a:t>
            </a:r>
          </a:p>
          <a:p>
            <a:pPr marL="64008" indent="0" algn="just">
              <a:buNone/>
            </a:pPr>
            <a:endParaRPr lang="it-IT" dirty="0">
              <a:latin typeface="Comic Sans MS" panose="030F0702030302020204" pitchFamily="66" charset="0"/>
            </a:endParaRPr>
          </a:p>
          <a:p>
            <a:pPr marL="64008" indent="0" algn="just">
              <a:buNone/>
            </a:pPr>
            <a:endParaRPr lang="it-IT" dirty="0"/>
          </a:p>
          <a:p>
            <a:pPr marL="64008" indent="0" algn="just">
              <a:buNone/>
            </a:pPr>
            <a:endParaRPr lang="it-IT" dirty="0"/>
          </a:p>
          <a:p>
            <a:pPr marL="64008" indent="0">
              <a:buNone/>
            </a:pPr>
            <a:endParaRPr lang="it-IT"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616" y="836712"/>
            <a:ext cx="2916650" cy="3485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1813" b="13820"/>
          <a:stretch/>
        </p:blipFill>
        <p:spPr bwMode="auto">
          <a:xfrm>
            <a:off x="3419872" y="980728"/>
            <a:ext cx="5266811" cy="2621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058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5"/>
                                        </p:tgtEl>
                                        <p:attrNameLst>
                                          <p:attrName>style.visibility</p:attrName>
                                        </p:attrNameLst>
                                      </p:cBhvr>
                                      <p:to>
                                        <p:strVal val="visible"/>
                                      </p:to>
                                    </p:set>
                                    <p:anim calcmode="lin" valueType="num">
                                      <p:cBhvr additive="base">
                                        <p:cTn id="13" dur="500" fill="hold"/>
                                        <p:tgtEl>
                                          <p:spTgt spid="8195"/>
                                        </p:tgtEl>
                                        <p:attrNameLst>
                                          <p:attrName>ppt_x</p:attrName>
                                        </p:attrNameLst>
                                      </p:cBhvr>
                                      <p:tavLst>
                                        <p:tav tm="0">
                                          <p:val>
                                            <p:strVal val="#ppt_x"/>
                                          </p:val>
                                        </p:tav>
                                        <p:tav tm="100000">
                                          <p:val>
                                            <p:strVal val="#ppt_x"/>
                                          </p:val>
                                        </p:tav>
                                      </p:tavLst>
                                    </p:anim>
                                    <p:anim calcmode="lin" valueType="num">
                                      <p:cBhvr additive="base">
                                        <p:cTn id="14" dur="500" fill="hold"/>
                                        <p:tgtEl>
                                          <p:spTgt spid="81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04331" y="116632"/>
            <a:ext cx="8229600" cy="1399032"/>
          </a:xfrm>
        </p:spPr>
        <p:txBody>
          <a:bodyPr>
            <a:normAutofit fontScale="90000"/>
          </a:bodyPr>
          <a:lstStyle/>
          <a:p>
            <a:r>
              <a:rPr lang="it-IT" dirty="0">
                <a:latin typeface="AR DARLING" panose="02000000000000000000" pitchFamily="2" charset="0"/>
              </a:rPr>
              <a:t>Cosa comporta che il comune sia classificato sismico??</a:t>
            </a:r>
          </a:p>
        </p:txBody>
      </p:sp>
      <p:sp>
        <p:nvSpPr>
          <p:cNvPr id="5" name="CasellaDiTesto 4"/>
          <p:cNvSpPr txBox="1"/>
          <p:nvPr/>
        </p:nvSpPr>
        <p:spPr>
          <a:xfrm>
            <a:off x="404331" y="1412776"/>
            <a:ext cx="3384376" cy="5355312"/>
          </a:xfrm>
          <a:prstGeom prst="rect">
            <a:avLst/>
          </a:prstGeom>
          <a:noFill/>
        </p:spPr>
        <p:txBody>
          <a:bodyPr wrap="square" rtlCol="0">
            <a:spAutoFit/>
          </a:bodyPr>
          <a:lstStyle/>
          <a:p>
            <a:r>
              <a:rPr lang="it-IT" dirty="0">
                <a:latin typeface="Comic Sans MS" panose="030F0702030302020204" pitchFamily="66" charset="0"/>
              </a:rPr>
              <a:t>Comporta che </a:t>
            </a:r>
            <a:r>
              <a:rPr lang="it-IT" b="1" dirty="0">
                <a:solidFill>
                  <a:schemeClr val="accent3">
                    <a:lumMod val="50000"/>
                  </a:schemeClr>
                </a:solidFill>
                <a:latin typeface="Comic Sans MS" panose="030F0702030302020204" pitchFamily="66" charset="0"/>
              </a:rPr>
              <a:t>chiunque  costruisca un’abitazione deve farlo rispettando la normativa  antisismica</a:t>
            </a:r>
            <a:r>
              <a:rPr lang="it-IT" dirty="0">
                <a:latin typeface="Comic Sans MS" panose="030F0702030302020204" pitchFamily="66" charset="0"/>
              </a:rPr>
              <a:t>, cioè criteri particolari di progettazione e realizzazione degli edifici.</a:t>
            </a:r>
          </a:p>
          <a:p>
            <a:r>
              <a:rPr lang="it-IT" dirty="0">
                <a:latin typeface="Comic Sans MS" panose="030F0702030302020204" pitchFamily="66" charset="0"/>
              </a:rPr>
              <a:t>Lo sviluppo dell’ingegneria sismica ci consente di progettare nuovi edifici che, in caso di terremoto, minimizzino i danni ed evitino i crolli. </a:t>
            </a:r>
            <a:r>
              <a:rPr lang="it-IT" b="1" dirty="0">
                <a:solidFill>
                  <a:schemeClr val="accent3">
                    <a:lumMod val="50000"/>
                  </a:schemeClr>
                </a:solidFill>
                <a:latin typeface="Comic Sans MS" panose="030F0702030302020204" pitchFamily="66" charset="0"/>
              </a:rPr>
              <a:t>Realizzare  un edificio antisismico costa poco più del normale</a:t>
            </a:r>
            <a:r>
              <a:rPr lang="it-IT" dirty="0">
                <a:latin typeface="Comic Sans MS" panose="030F0702030302020204" pitchFamily="66" charset="0"/>
              </a:rPr>
              <a:t>; meno delle rifiniture dei bagni firmati e di altri locali della casa. </a:t>
            </a:r>
            <a:r>
              <a:rPr lang="it-IT" b="1" dirty="0">
                <a:solidFill>
                  <a:schemeClr val="accent3">
                    <a:lumMod val="50000"/>
                  </a:schemeClr>
                </a:solidFill>
                <a:latin typeface="Comic Sans MS" panose="030F0702030302020204" pitchFamily="66" charset="0"/>
              </a:rPr>
              <a:t>Strutture antisismiche </a:t>
            </a:r>
            <a:r>
              <a:rPr lang="it-IT" dirty="0">
                <a:latin typeface="Comic Sans MS" panose="030F0702030302020204" pitchFamily="66" charset="0"/>
              </a:rPr>
              <a:t>però </a:t>
            </a:r>
            <a:r>
              <a:rPr lang="it-IT" b="1" dirty="0">
                <a:solidFill>
                  <a:schemeClr val="accent3">
                    <a:lumMod val="50000"/>
                  </a:schemeClr>
                </a:solidFill>
                <a:latin typeface="Comic Sans MS" panose="030F0702030302020204" pitchFamily="66" charset="0"/>
              </a:rPr>
              <a:t>salvano la vita</a:t>
            </a:r>
            <a:r>
              <a:rPr lang="it-IT" dirty="0">
                <a:latin typeface="Comic Sans MS" panose="030F0702030302020204" pitchFamily="66" charset="0"/>
              </a:rPr>
              <a:t>!!!!!!</a:t>
            </a:r>
          </a:p>
        </p:txBody>
      </p:sp>
      <p:sp>
        <p:nvSpPr>
          <p:cNvPr id="3" name="Segnaposto contenuto 2"/>
          <p:cNvSpPr>
            <a:spLocks noGrp="1"/>
          </p:cNvSpPr>
          <p:nvPr>
            <p:ph idx="1"/>
          </p:nvPr>
        </p:nvSpPr>
        <p:spPr/>
        <p:txBody>
          <a:bodyPr/>
          <a:lstStyle/>
          <a:p>
            <a:endParaRPr lang="it-IT"/>
          </a:p>
        </p:txBody>
      </p:sp>
    </p:spTree>
    <p:extLst>
      <p:ext uri="{BB962C8B-B14F-4D97-AF65-F5344CB8AC3E}">
        <p14:creationId xmlns:p14="http://schemas.microsoft.com/office/powerpoint/2010/main" val="26832632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7544" y="260648"/>
            <a:ext cx="8229600" cy="4572000"/>
          </a:xfrm>
        </p:spPr>
        <p:txBody>
          <a:bodyPr/>
          <a:lstStyle/>
          <a:p>
            <a:pPr marL="64008" indent="0">
              <a:buNone/>
            </a:pPr>
            <a:r>
              <a:rPr lang="it-IT" sz="4200"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AR DARLING" panose="02000000000000000000" pitchFamily="2" charset="0"/>
                <a:ea typeface="+mj-ea"/>
                <a:cs typeface="+mj-cs"/>
              </a:rPr>
              <a:t>COOMING SOON……..</a:t>
            </a:r>
          </a:p>
          <a:p>
            <a:pPr marL="64008" indent="0">
              <a:buNone/>
            </a:pPr>
            <a:r>
              <a:rPr lang="it-IT" dirty="0">
                <a:solidFill>
                  <a:schemeClr val="accent3">
                    <a:lumMod val="50000"/>
                  </a:schemeClr>
                </a:solidFill>
                <a:latin typeface="Comic Sans MS" panose="030F0702030302020204" pitchFamily="66" charset="0"/>
              </a:rPr>
              <a:t>CIVILINO</a:t>
            </a:r>
            <a:r>
              <a:rPr lang="it-IT" dirty="0">
                <a:latin typeface="Comic Sans MS" panose="030F0702030302020204" pitchFamily="66" charset="0"/>
              </a:rPr>
              <a:t> ED IL </a:t>
            </a:r>
            <a:r>
              <a:rPr lang="it-IT" dirty="0">
                <a:solidFill>
                  <a:schemeClr val="accent3">
                    <a:lumMod val="50000"/>
                  </a:schemeClr>
                </a:solidFill>
                <a:latin typeface="Comic Sans MS" panose="030F0702030302020204" pitchFamily="66" charset="0"/>
              </a:rPr>
              <a:t>GATTO SPILLO </a:t>
            </a:r>
            <a:r>
              <a:rPr lang="it-IT" dirty="0">
                <a:latin typeface="Comic Sans MS" panose="030F0702030302020204" pitchFamily="66" charset="0"/>
              </a:rPr>
              <a:t>CHE CI AIUTERANNO A CONOSCERE I RISCHI DEL TERREMOTO E CI INSEGNERANNO COME DIFENDERCI…….</a:t>
            </a:r>
          </a:p>
          <a:p>
            <a:pPr marL="64008" indent="0">
              <a:buNone/>
            </a:pPr>
            <a:endParaRPr lang="it-IT" dirty="0"/>
          </a:p>
          <a:p>
            <a:pPr marL="64008" indent="0">
              <a:buNone/>
            </a:pPr>
            <a:endParaRPr lang="it-IT"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284984"/>
            <a:ext cx="5076825" cy="2895600"/>
          </a:xfrm>
          <a:prstGeom prst="rect">
            <a:avLst/>
          </a:prstGeom>
          <a:noFill/>
          <a:ln w="9525">
            <a:solidFill>
              <a:schemeClr val="accent1">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3293995"/>
            <a:ext cx="2067400" cy="2883479"/>
          </a:xfrm>
          <a:prstGeom prst="rect">
            <a:avLst/>
          </a:prstGeom>
          <a:noFill/>
          <a:ln w="9525">
            <a:solidFill>
              <a:schemeClr val="accent2">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797314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6837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br>
              <a:rPr lang="it-IT" dirty="0"/>
            </a:br>
            <a:br>
              <a:rPr lang="it-IT" dirty="0"/>
            </a:br>
            <a:r>
              <a:rPr lang="it-IT" sz="4700" dirty="0">
                <a:latin typeface="AR DARLING" panose="02000000000000000000" pitchFamily="2" charset="0"/>
              </a:rPr>
              <a:t>Cosa è la geologia??????</a:t>
            </a:r>
            <a:br>
              <a:rPr lang="it-IT" sz="4700" dirty="0">
                <a:latin typeface="AR DARLING" panose="02000000000000000000" pitchFamily="2" charset="0"/>
              </a:rPr>
            </a:br>
            <a:r>
              <a:rPr lang="it-IT" sz="4700" dirty="0">
                <a:latin typeface="AR DARLING" panose="02000000000000000000" pitchFamily="2" charset="0"/>
              </a:rPr>
              <a:t>La geologia è: la scienza che studia la Terra</a:t>
            </a:r>
            <a:br>
              <a:rPr lang="it-IT" sz="4700" dirty="0">
                <a:latin typeface="AR DARLING" panose="02000000000000000000" pitchFamily="2" charset="0"/>
              </a:rPr>
            </a:br>
            <a:endParaRPr lang="it-IT" sz="4700" dirty="0">
              <a:latin typeface="AR DARLING" panose="02000000000000000000" pitchFamily="2" charset="0"/>
            </a:endParaRP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2420888"/>
            <a:ext cx="1971814" cy="2016224"/>
          </a:xfrm>
          <a:prstGeom prst="rect">
            <a:avLst/>
          </a:prstGeom>
        </p:spPr>
      </p:pic>
      <p:sp>
        <p:nvSpPr>
          <p:cNvPr id="7" name="Rettangolo 6"/>
          <p:cNvSpPr/>
          <p:nvPr/>
        </p:nvSpPr>
        <p:spPr>
          <a:xfrm>
            <a:off x="2195736" y="2590452"/>
            <a:ext cx="6462464" cy="3416320"/>
          </a:xfrm>
          <a:prstGeom prst="rect">
            <a:avLst/>
          </a:prstGeom>
        </p:spPr>
        <p:txBody>
          <a:bodyPr wrap="square">
            <a:spAutoFit/>
          </a:bodyPr>
          <a:lstStyle/>
          <a:p>
            <a:pPr algn="just"/>
            <a:r>
              <a:rPr lang="it-IT" dirty="0">
                <a:latin typeface="Comic Sans MS" panose="030F0702030302020204" pitchFamily="66" charset="0"/>
              </a:rPr>
              <a:t>Da sempre l'uomo si è dovuto confrontare con la natura: per difendersi dagli eventi naturali dannosi; per conoscere il territorio dove poter costruire i villaggi e sviluppare le attività agricole e poi artigianali; per reperire materie prime necessarie alla costruzione di armi, manufatti e abitazioni. La necessità di osservare l'ambiente, in particolare la superficie terrestre e le sue forme, nasce con questo tipo di esigenze. </a:t>
            </a:r>
          </a:p>
          <a:p>
            <a:pPr algn="just"/>
            <a:r>
              <a:rPr lang="it-IT" dirty="0">
                <a:latin typeface="Comic Sans MS" panose="030F0702030302020204" pitchFamily="66" charset="0"/>
              </a:rPr>
              <a:t>Anche se il termine </a:t>
            </a:r>
            <a:r>
              <a:rPr lang="it-IT" b="1" i="1" dirty="0">
                <a:latin typeface="Comic Sans MS" panose="030F0702030302020204" pitchFamily="66" charset="0"/>
              </a:rPr>
              <a:t>GEOLOGIA</a:t>
            </a:r>
            <a:r>
              <a:rPr lang="it-IT" dirty="0">
                <a:latin typeface="Comic Sans MS" panose="030F0702030302020204" pitchFamily="66" charset="0"/>
              </a:rPr>
              <a:t> ‒ la scienza che ha come oggetto di studio la struttura, la forma e l'evoluzione della </a:t>
            </a:r>
            <a:r>
              <a:rPr lang="it-IT" b="1" dirty="0">
                <a:latin typeface="Comic Sans MS" panose="030F0702030302020204" pitchFamily="66" charset="0"/>
                <a:hlinkClick r:id="rId3"/>
              </a:rPr>
              <a:t>Terra</a:t>
            </a:r>
            <a:r>
              <a:rPr lang="it-IT" dirty="0">
                <a:latin typeface="Comic Sans MS" panose="030F0702030302020204" pitchFamily="66" charset="0"/>
              </a:rPr>
              <a:t> ‒ è relativamente recente, già in tempi molto antichi fiorirono considerazioni su fenomeni di natura geologica.</a:t>
            </a:r>
          </a:p>
        </p:txBody>
      </p:sp>
    </p:spTree>
    <p:extLst>
      <p:ext uri="{BB962C8B-B14F-4D97-AF65-F5344CB8AC3E}">
        <p14:creationId xmlns:p14="http://schemas.microsoft.com/office/powerpoint/2010/main" val="1565885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latin typeface="AR DARLING" panose="02000000000000000000" pitchFamily="2" charset="0"/>
              </a:rPr>
              <a:t>Come è formata la TERRA??</a:t>
            </a:r>
          </a:p>
        </p:txBody>
      </p:sp>
      <p:sp>
        <p:nvSpPr>
          <p:cNvPr id="3" name="Segnaposto contenuto 2"/>
          <p:cNvSpPr>
            <a:spLocks noGrp="1"/>
          </p:cNvSpPr>
          <p:nvPr>
            <p:ph idx="1"/>
          </p:nvPr>
        </p:nvSpPr>
        <p:spPr>
          <a:xfrm>
            <a:off x="467544" y="1484784"/>
            <a:ext cx="8229600" cy="4572000"/>
          </a:xfrm>
        </p:spPr>
        <p:txBody>
          <a:bodyPr>
            <a:normAutofit fontScale="62500" lnSpcReduction="20000"/>
          </a:bodyPr>
          <a:lstStyle/>
          <a:p>
            <a:pPr marL="64008" indent="0">
              <a:lnSpc>
                <a:spcPct val="120000"/>
              </a:lnSpc>
              <a:buNone/>
            </a:pPr>
            <a:r>
              <a:rPr lang="it-IT" dirty="0">
                <a:latin typeface="Comic Sans MS" panose="030F0702030302020204" pitchFamily="66" charset="0"/>
              </a:rPr>
              <a:t>Per mostrare la struttura del pianeta e la differenza tra </a:t>
            </a:r>
            <a:r>
              <a:rPr lang="it-IT" u="sng" dirty="0">
                <a:latin typeface="Comic Sans MS" panose="030F0702030302020204" pitchFamily="66" charset="0"/>
              </a:rPr>
              <a:t>crosta, mantello e nucleo vi </a:t>
            </a:r>
            <a:r>
              <a:rPr lang="it-IT" dirty="0">
                <a:latin typeface="Comic Sans MS" panose="030F0702030302020204" pitchFamily="66" charset="0"/>
              </a:rPr>
              <a:t>narrerò il racconto dell’</a:t>
            </a:r>
            <a:r>
              <a:rPr lang="it-IT" u="sng" dirty="0">
                <a:latin typeface="Comic Sans MS" panose="030F0702030302020204" pitchFamily="66" charset="0"/>
              </a:rPr>
              <a:t>Uovo</a:t>
            </a:r>
            <a:r>
              <a:rPr lang="it-IT" dirty="0">
                <a:latin typeface="Comic Sans MS" panose="030F0702030302020204" pitchFamily="66" charset="0"/>
              </a:rPr>
              <a:t> </a:t>
            </a:r>
            <a:r>
              <a:rPr lang="it-IT" u="sng" dirty="0">
                <a:latin typeface="Comic Sans MS" panose="030F0702030302020204" pitchFamily="66" charset="0"/>
              </a:rPr>
              <a:t>Sodo:</a:t>
            </a:r>
          </a:p>
          <a:p>
            <a:pPr marL="64008" indent="0">
              <a:lnSpc>
                <a:spcPct val="120000"/>
              </a:lnSpc>
              <a:buNone/>
            </a:pPr>
            <a:r>
              <a:rPr lang="it-IT" dirty="0">
                <a:latin typeface="Comic Sans MS" panose="030F0702030302020204" pitchFamily="66" charset="0"/>
              </a:rPr>
              <a:t>Un giorno, ad una gallina era scappato di fare un uovo sodo.</a:t>
            </a:r>
            <a:br>
              <a:rPr lang="it-IT" dirty="0">
                <a:latin typeface="Comic Sans MS" panose="030F0702030302020204" pitchFamily="66" charset="0"/>
              </a:rPr>
            </a:br>
            <a:r>
              <a:rPr lang="it-IT" dirty="0">
                <a:latin typeface="Comic Sans MS" panose="030F0702030302020204" pitchFamily="66" charset="0"/>
              </a:rPr>
              <a:t>Era molto perplessa, guardava il suo uovo e si chiedeva cosa mai avrebbe dovuto farne.</a:t>
            </a:r>
          </a:p>
          <a:p>
            <a:pPr marL="64008" indent="0">
              <a:lnSpc>
                <a:spcPct val="120000"/>
              </a:lnSpc>
              <a:buNone/>
            </a:pPr>
            <a:r>
              <a:rPr lang="it-IT" dirty="0">
                <a:latin typeface="Comic Sans MS" panose="030F0702030302020204" pitchFamily="66" charset="0"/>
              </a:rPr>
              <a:t>Passò di là per caso un topolino dalla mente acuta e dalla pancia vuota….in pochi attimi capì la situazione e, pregustando già il gustoso pranzetto che avrebbe fatto di lì a poco, salutò ossequiosamente la gallina: “Buondì signora Cocca, cosa sta osservando con tanta attenzione?”.</a:t>
            </a:r>
            <a:br>
              <a:rPr lang="it-IT" dirty="0">
                <a:latin typeface="Comic Sans MS" panose="030F0702030302020204" pitchFamily="66" charset="0"/>
              </a:rPr>
            </a:br>
            <a:r>
              <a:rPr lang="it-IT" dirty="0">
                <a:latin typeface="Comic Sans MS" panose="030F0702030302020204" pitchFamily="66" charset="0"/>
              </a:rPr>
              <a:t>“Sto guardando il mio ovetto, signor topo, non capisco cosa sia successo ma …mi è uscito sodo!”</a:t>
            </a:r>
            <a:br>
              <a:rPr lang="it-IT" dirty="0">
                <a:latin typeface="Comic Sans MS" panose="030F0702030302020204" pitchFamily="66" charset="0"/>
              </a:rPr>
            </a:br>
            <a:r>
              <a:rPr lang="it-IT" dirty="0">
                <a:latin typeface="Comic Sans MS" panose="030F0702030302020204" pitchFamily="66" charset="0"/>
              </a:rPr>
              <a:t>“</a:t>
            </a:r>
            <a:r>
              <a:rPr lang="it-IT" dirty="0" err="1">
                <a:latin typeface="Comic Sans MS" panose="030F0702030302020204" pitchFamily="66" charset="0"/>
              </a:rPr>
              <a:t>Ohh</a:t>
            </a:r>
            <a:r>
              <a:rPr lang="it-IT" dirty="0">
                <a:latin typeface="Comic Sans MS" panose="030F0702030302020204" pitchFamily="66" charset="0"/>
              </a:rPr>
              <a:t>, signora gallina ma lei lo sa che </a:t>
            </a:r>
            <a:r>
              <a:rPr lang="it-IT" b="1" i="1" dirty="0">
                <a:latin typeface="Comic Sans MS" panose="030F0702030302020204" pitchFamily="66" charset="0"/>
              </a:rPr>
              <a:t>quel suo uovo racchiude in sé il mistero della nostro pianeta</a:t>
            </a:r>
            <a:r>
              <a:rPr lang="it-IT" b="1" dirty="0">
                <a:latin typeface="Comic Sans MS" panose="030F0702030302020204" pitchFamily="66" charset="0"/>
              </a:rPr>
              <a:t>?</a:t>
            </a:r>
            <a:r>
              <a:rPr lang="it-IT" dirty="0">
                <a:latin typeface="Comic Sans MS" panose="030F0702030302020204" pitchFamily="66" charset="0"/>
              </a:rPr>
              <a:t> Il mistero della Terra?”</a:t>
            </a:r>
          </a:p>
          <a:p>
            <a:pPr marL="64008" indent="0" algn="just">
              <a:buNone/>
            </a:pPr>
            <a:endParaRPr lang="it-IT" dirty="0"/>
          </a:p>
          <a:p>
            <a:pPr marL="64008" indent="0" algn="just">
              <a:buNone/>
            </a:pPr>
            <a:endParaRPr lang="it-IT" dirty="0"/>
          </a:p>
          <a:p>
            <a:pPr marL="64008" indent="0" algn="just">
              <a:buNone/>
            </a:pPr>
            <a:endParaRPr lang="it-IT" dirty="0"/>
          </a:p>
          <a:p>
            <a:pPr marL="64008" indent="0" algn="just">
              <a:buNone/>
            </a:pPr>
            <a:endParaRPr lang="it-IT" dirty="0"/>
          </a:p>
          <a:p>
            <a:pPr marL="64008" indent="0" algn="just">
              <a:buNone/>
            </a:pPr>
            <a:endParaRPr lang="it-IT" dirty="0"/>
          </a:p>
          <a:p>
            <a:pPr marL="64008" indent="0" algn="just">
              <a:buNone/>
            </a:pPr>
            <a:endParaRPr lang="it-IT" dirty="0"/>
          </a:p>
          <a:p>
            <a:pPr marL="64008" indent="0">
              <a:buNone/>
            </a:pPr>
            <a:endParaRPr lang="it-IT" dirty="0"/>
          </a:p>
        </p:txBody>
      </p:sp>
    </p:spTree>
    <p:extLst>
      <p:ext uri="{BB962C8B-B14F-4D97-AF65-F5344CB8AC3E}">
        <p14:creationId xmlns:p14="http://schemas.microsoft.com/office/powerpoint/2010/main" val="1248295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99401" y="1484784"/>
            <a:ext cx="4320480" cy="2952328"/>
          </a:xfrm>
        </p:spPr>
      </p:pic>
      <p:sp>
        <p:nvSpPr>
          <p:cNvPr id="6" name="Rettangolo 5"/>
          <p:cNvSpPr/>
          <p:nvPr/>
        </p:nvSpPr>
        <p:spPr>
          <a:xfrm>
            <a:off x="-12559" y="980728"/>
            <a:ext cx="4572000" cy="4247317"/>
          </a:xfrm>
          <a:prstGeom prst="rect">
            <a:avLst/>
          </a:prstGeom>
        </p:spPr>
        <p:txBody>
          <a:bodyPr>
            <a:spAutoFit/>
          </a:bodyPr>
          <a:lstStyle/>
          <a:p>
            <a:r>
              <a:rPr lang="it-IT" dirty="0">
                <a:latin typeface="Comic Sans MS" panose="030F0702030302020204" pitchFamily="66" charset="0"/>
              </a:rPr>
              <a:t>La gallina, che non aveva un gran cervello, si sentì tutta lusingata: “ma cosa dice, signor Topo, si tratta solo del mio solito ovetto giornaliero, solo che questo mi è uscito già cotto!”.</a:t>
            </a:r>
            <a:br>
              <a:rPr lang="it-IT" dirty="0">
                <a:latin typeface="Comic Sans MS" panose="030F0702030302020204" pitchFamily="66" charset="0"/>
              </a:rPr>
            </a:br>
            <a:r>
              <a:rPr lang="it-IT" dirty="0">
                <a:latin typeface="Comic Sans MS" panose="030F0702030302020204" pitchFamily="66" charset="0"/>
              </a:rPr>
              <a:t>Il topino insistette: “Me lo dia, signora Cocca, e le rivelerò il segreto della Terra”.</a:t>
            </a:r>
            <a:br>
              <a:rPr lang="it-IT" dirty="0">
                <a:latin typeface="Comic Sans MS" panose="030F0702030302020204" pitchFamily="66" charset="0"/>
              </a:rPr>
            </a:br>
            <a:r>
              <a:rPr lang="it-IT" dirty="0">
                <a:latin typeface="Comic Sans MS" panose="030F0702030302020204" pitchFamily="66" charset="0"/>
              </a:rPr>
              <a:t>La gallina, incuriosita, consegnò il suo uovo tra le zampe del topolino che </a:t>
            </a:r>
            <a:r>
              <a:rPr lang="it-IT" dirty="0" err="1">
                <a:latin typeface="Comic Sans MS" panose="030F0702030302020204" pitchFamily="66" charset="0"/>
              </a:rPr>
              <a:t>subitò</a:t>
            </a:r>
            <a:r>
              <a:rPr lang="it-IT" dirty="0">
                <a:latin typeface="Comic Sans MS" panose="030F0702030302020204" pitchFamily="66" charset="0"/>
              </a:rPr>
              <a:t> cominciò a raccontare: “ Ecco vede, signora Cocca, </a:t>
            </a:r>
            <a:r>
              <a:rPr lang="it-IT" b="1" u="sng" dirty="0">
                <a:solidFill>
                  <a:schemeClr val="accent3">
                    <a:lumMod val="50000"/>
                  </a:schemeClr>
                </a:solidFill>
                <a:latin typeface="Comic Sans MS" panose="030F0702030302020204" pitchFamily="66" charset="0"/>
              </a:rPr>
              <a:t>il nostro pianeta, la Terra, è fatto a strati, un po’ come un uovo sodo….”.</a:t>
            </a:r>
          </a:p>
          <a:p>
            <a:endParaRPr lang="it-IT" dirty="0"/>
          </a:p>
        </p:txBody>
      </p:sp>
    </p:spTree>
    <p:extLst>
      <p:ext uri="{BB962C8B-B14F-4D97-AF65-F5344CB8AC3E}">
        <p14:creationId xmlns:p14="http://schemas.microsoft.com/office/powerpoint/2010/main" val="313208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251520" y="188640"/>
            <a:ext cx="4122412" cy="6463308"/>
          </a:xfrm>
          <a:prstGeom prst="rect">
            <a:avLst/>
          </a:prstGeom>
        </p:spPr>
        <p:txBody>
          <a:bodyPr wrap="square">
            <a:spAutoFit/>
          </a:bodyPr>
          <a:lstStyle/>
          <a:p>
            <a:r>
              <a:rPr lang="it-IT" dirty="0"/>
              <a:t>“</a:t>
            </a:r>
            <a:r>
              <a:rPr lang="it-IT" dirty="0">
                <a:latin typeface="Comic Sans MS" panose="030F0702030302020204" pitchFamily="66" charset="0"/>
              </a:rPr>
              <a:t>Ma no..!!!!!Ma cosa mi dice?!!!!” interruppe la gallina.</a:t>
            </a:r>
            <a:br>
              <a:rPr lang="it-IT" dirty="0">
                <a:latin typeface="Comic Sans MS" panose="030F0702030302020204" pitchFamily="66" charset="0"/>
              </a:rPr>
            </a:br>
            <a:r>
              <a:rPr lang="it-IT" dirty="0">
                <a:latin typeface="Comic Sans MS" panose="030F0702030302020204" pitchFamily="66" charset="0"/>
              </a:rPr>
              <a:t>“Certo, proprio così” riprese il topo </a:t>
            </a:r>
            <a:r>
              <a:rPr lang="it-IT" b="1" dirty="0">
                <a:latin typeface="Comic Sans MS" panose="030F0702030302020204" pitchFamily="66" charset="0"/>
              </a:rPr>
              <a:t>“</a:t>
            </a:r>
            <a:r>
              <a:rPr lang="it-IT" b="1" dirty="0">
                <a:solidFill>
                  <a:schemeClr val="accent3">
                    <a:lumMod val="50000"/>
                  </a:schemeClr>
                </a:solidFill>
                <a:latin typeface="Comic Sans MS" panose="030F0702030302020204" pitchFamily="66" charset="0"/>
              </a:rPr>
              <a:t>così come l’uovo è protetto da un guscio esterno rigido e resistente, anche il pianeta terra ha il suo guscio fatto di rocce solide e compatte. Questo strato esterno è chiamato CROSTA</a:t>
            </a:r>
            <a:r>
              <a:rPr lang="it-IT" b="1" dirty="0">
                <a:latin typeface="Comic Sans MS" panose="030F0702030302020204" pitchFamily="66" charset="0"/>
              </a:rPr>
              <a:t>”</a:t>
            </a:r>
            <a:br>
              <a:rPr lang="it-IT" b="1" dirty="0">
                <a:latin typeface="Comic Sans MS" panose="030F0702030302020204" pitchFamily="66" charset="0"/>
              </a:rPr>
            </a:br>
            <a:r>
              <a:rPr lang="it-IT" dirty="0">
                <a:latin typeface="Comic Sans MS" panose="030F0702030302020204" pitchFamily="66" charset="0"/>
              </a:rPr>
              <a:t>“Crosta? Come una crosta di formaggio?” chiese la gallina.</a:t>
            </a:r>
            <a:br>
              <a:rPr lang="it-IT" dirty="0">
                <a:latin typeface="Comic Sans MS" panose="030F0702030302020204" pitchFamily="66" charset="0"/>
              </a:rPr>
            </a:br>
            <a:r>
              <a:rPr lang="it-IT" dirty="0">
                <a:latin typeface="Comic Sans MS" panose="030F0702030302020204" pitchFamily="66" charset="0"/>
              </a:rPr>
              <a:t>“</a:t>
            </a:r>
            <a:r>
              <a:rPr lang="it-IT" dirty="0" err="1">
                <a:latin typeface="Comic Sans MS" panose="030F0702030302020204" pitchFamily="66" charset="0"/>
              </a:rPr>
              <a:t>Mmmmmh</a:t>
            </a:r>
            <a:r>
              <a:rPr lang="it-IT" dirty="0">
                <a:latin typeface="Comic Sans MS" panose="030F0702030302020204" pitchFamily="66" charset="0"/>
              </a:rPr>
              <a:t>, che fame che ho!!!!” disse tra sé e sé il topo, distraendosi un po’, ma subito riprese il suo </a:t>
            </a:r>
            <a:r>
              <a:rPr lang="it-IT" dirty="0" err="1">
                <a:latin typeface="Comic Sans MS" panose="030F0702030302020204" pitchFamily="66" charset="0"/>
              </a:rPr>
              <a:t>raccconto</a:t>
            </a:r>
            <a:r>
              <a:rPr lang="it-IT" dirty="0">
                <a:latin typeface="Comic Sans MS" panose="030F0702030302020204" pitchFamily="66" charset="0"/>
              </a:rPr>
              <a:t>: “sì, un po’ come la crosta del formaggio ma </a:t>
            </a:r>
            <a:r>
              <a:rPr lang="it-IT" b="1" dirty="0">
                <a:solidFill>
                  <a:schemeClr val="accent3">
                    <a:lumMod val="50000"/>
                  </a:schemeClr>
                </a:solidFill>
                <a:latin typeface="Comic Sans MS" panose="030F0702030302020204" pitchFamily="66" charset="0"/>
              </a:rPr>
              <a:t>questa è fatta solo di rocce dure</a:t>
            </a:r>
            <a:r>
              <a:rPr lang="it-IT" dirty="0">
                <a:latin typeface="Comic Sans MS" panose="030F0702030302020204" pitchFamily="66" charset="0"/>
              </a:rPr>
              <a:t>, non si può addentare o lei si spezzerebbe il becco ed io i miei bei dentini” sorridendo il sorcetto fece luccicare i suoi dentini aguzzi. </a:t>
            </a:r>
            <a:r>
              <a:rPr lang="it-IT" dirty="0">
                <a:solidFill>
                  <a:schemeClr val="accent3">
                    <a:lumMod val="50000"/>
                  </a:schemeClr>
                </a:solidFill>
                <a:latin typeface="Comic Sans MS" panose="030F0702030302020204" pitchFamily="66" charset="0"/>
              </a:rPr>
              <a:t>“</a:t>
            </a:r>
            <a:r>
              <a:rPr lang="it-IT" b="1" dirty="0">
                <a:solidFill>
                  <a:schemeClr val="accent3">
                    <a:lumMod val="50000"/>
                  </a:schemeClr>
                </a:solidFill>
                <a:latin typeface="Comic Sans MS" panose="030F0702030302020204" pitchFamily="66" charset="0"/>
              </a:rPr>
              <a:t>Il suo nome scientifico è </a:t>
            </a:r>
            <a:r>
              <a:rPr lang="it-IT" b="1" u="sng" dirty="0">
                <a:solidFill>
                  <a:schemeClr val="accent3">
                    <a:lumMod val="50000"/>
                  </a:schemeClr>
                </a:solidFill>
                <a:latin typeface="Comic Sans MS" panose="030F0702030302020204" pitchFamily="66" charset="0"/>
              </a:rPr>
              <a:t>CROSTA TERRESTRE</a:t>
            </a:r>
            <a:r>
              <a:rPr lang="it-IT" dirty="0">
                <a:solidFill>
                  <a:schemeClr val="accent3">
                    <a:lumMod val="50000"/>
                  </a:schemeClr>
                </a:solidFill>
                <a:latin typeface="Comic Sans MS" panose="030F0702030302020204" pitchFamily="66" charset="0"/>
              </a:rPr>
              <a:t>!”</a:t>
            </a:r>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3932" y="1340768"/>
            <a:ext cx="4446539" cy="3053290"/>
          </a:xfrm>
          <a:prstGeom prst="rect">
            <a:avLst/>
          </a:prstGeom>
        </p:spPr>
      </p:pic>
    </p:spTree>
    <p:extLst>
      <p:ext uri="{BB962C8B-B14F-4D97-AF65-F5344CB8AC3E}">
        <p14:creationId xmlns:p14="http://schemas.microsoft.com/office/powerpoint/2010/main" val="2346048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7544" y="548680"/>
            <a:ext cx="8229600" cy="4572000"/>
          </a:xfrm>
        </p:spPr>
        <p:txBody>
          <a:bodyPr>
            <a:noAutofit/>
          </a:bodyPr>
          <a:lstStyle/>
          <a:p>
            <a:pPr marL="64008" indent="0">
              <a:buNone/>
            </a:pPr>
            <a:r>
              <a:rPr lang="it-IT" sz="1800" u="sng" dirty="0">
                <a:solidFill>
                  <a:schemeClr val="accent3">
                    <a:lumMod val="50000"/>
                  </a:schemeClr>
                </a:solidFill>
                <a:latin typeface="Comic Sans MS" panose="030F0702030302020204" pitchFamily="66" charset="0"/>
              </a:rPr>
              <a:t>“</a:t>
            </a:r>
            <a:r>
              <a:rPr lang="it-IT" sz="1800" b="1" u="sng" dirty="0">
                <a:solidFill>
                  <a:schemeClr val="accent3">
                    <a:lumMod val="50000"/>
                  </a:schemeClr>
                </a:solidFill>
                <a:latin typeface="Comic Sans MS" panose="030F0702030302020204" pitchFamily="66" charset="0"/>
              </a:rPr>
              <a:t>La crosta terrestre, però…” continuò il topolino “ pur ricoprendo tutta la superfice della terre non è tutta intera...ma è spezzettata in tanti tesserine, di forma e dimensioni diverse, chiamate placche…</a:t>
            </a:r>
            <a:r>
              <a:rPr lang="it-IT" sz="1800" u="sng" dirty="0">
                <a:latin typeface="Comic Sans MS" panose="030F0702030302020204" pitchFamily="66" charset="0"/>
              </a:rPr>
              <a:t>” </a:t>
            </a:r>
            <a:r>
              <a:rPr lang="it-IT" sz="1800" dirty="0">
                <a:latin typeface="Comic Sans MS" panose="030F0702030302020204" pitchFamily="66" charset="0"/>
              </a:rPr>
              <a:t>e così facendo il topino schiacciò un po’ l’uovo tra le sue zampette frantumando leggermente il guscio “..così vede..”</a:t>
            </a:r>
            <a:br>
              <a:rPr lang="it-IT" sz="1800" dirty="0">
                <a:latin typeface="Comic Sans MS" panose="030F0702030302020204" pitchFamily="66" charset="0"/>
              </a:rPr>
            </a:br>
            <a:r>
              <a:rPr lang="it-IT" sz="1800" dirty="0">
                <a:latin typeface="Comic Sans MS" panose="030F0702030302020204" pitchFamily="66" charset="0"/>
              </a:rPr>
              <a:t>“ehi!!!! …ma così mi ha rotto un po’ l’uovo..” si lamentò la gallina.</a:t>
            </a:r>
            <a:br>
              <a:rPr lang="it-IT" sz="1800" dirty="0">
                <a:latin typeface="Comic Sans MS" panose="030F0702030302020204" pitchFamily="66" charset="0"/>
              </a:rPr>
            </a:br>
            <a:r>
              <a:rPr lang="it-IT" sz="1800" dirty="0">
                <a:latin typeface="Comic Sans MS" panose="030F0702030302020204" pitchFamily="66" charset="0"/>
              </a:rPr>
              <a:t>“…non importa…vuole o non vuole svelare il mistero della Madre Terra?” la rabbonì il topo.</a:t>
            </a:r>
            <a:br>
              <a:rPr lang="it-IT" sz="1800" dirty="0">
                <a:latin typeface="Comic Sans MS" panose="030F0702030302020204" pitchFamily="66" charset="0"/>
              </a:rPr>
            </a:br>
            <a:r>
              <a:rPr lang="it-IT" sz="1800" dirty="0">
                <a:latin typeface="Comic Sans MS" panose="030F0702030302020204" pitchFamily="66" charset="0"/>
              </a:rPr>
              <a:t>“allora continuiamo…dove ero arrivato?.. ah sì …..</a:t>
            </a:r>
            <a:r>
              <a:rPr lang="it-IT" sz="1800" b="1" u="sng" dirty="0">
                <a:solidFill>
                  <a:schemeClr val="accent3">
                    <a:lumMod val="50000"/>
                  </a:schemeClr>
                </a:solidFill>
                <a:latin typeface="Comic Sans MS" panose="030F0702030302020204" pitchFamily="66" charset="0"/>
              </a:rPr>
              <a:t>i pezzettini di crosta, in realtà, sono grandissimi, possono trasportare continenti e oceani e si muovono gli uni rispetto agli altri..</a:t>
            </a:r>
            <a:r>
              <a:rPr lang="it-IT" sz="1800" u="sng" dirty="0">
                <a:latin typeface="Comic Sans MS" panose="030F0702030302020204" pitchFamily="66" charset="0"/>
              </a:rPr>
              <a:t>”</a:t>
            </a:r>
            <a:br>
              <a:rPr lang="it-IT" sz="1800" u="sng" dirty="0">
                <a:latin typeface="Comic Sans MS" panose="030F0702030302020204" pitchFamily="66" charset="0"/>
              </a:rPr>
            </a:br>
            <a:r>
              <a:rPr lang="it-IT" sz="1800" dirty="0">
                <a:latin typeface="Comic Sans MS" panose="030F0702030302020204" pitchFamily="66" charset="0"/>
              </a:rPr>
              <a:t>“ si muovono???? Ma non dica fandonie signor Topo” chiocciò la gallina “lo sanno tutti che il terreno è fermo…pensi che gli uomini addirittura lo chiamano Terraferma!”</a:t>
            </a:r>
            <a:br>
              <a:rPr lang="it-IT" sz="1800" dirty="0">
                <a:latin typeface="Comic Sans MS" panose="030F0702030302020204" pitchFamily="66" charset="0"/>
              </a:rPr>
            </a:br>
            <a:r>
              <a:rPr lang="it-IT" sz="1800" dirty="0">
                <a:latin typeface="Comic Sans MS" panose="030F0702030302020204" pitchFamily="66" charset="0"/>
              </a:rPr>
              <a:t>“ se le dico che si muovono ..è così mi creda….</a:t>
            </a:r>
            <a:r>
              <a:rPr lang="it-IT" sz="1800" b="1" u="sng" dirty="0">
                <a:solidFill>
                  <a:schemeClr val="accent3">
                    <a:lumMod val="50000"/>
                  </a:schemeClr>
                </a:solidFill>
                <a:latin typeface="Comic Sans MS" panose="030F0702030302020204" pitchFamily="66" charset="0"/>
              </a:rPr>
              <a:t>scivolano sopra lo strato sottostante…solo che si muovono così lentamente che noi non ce ne accorgiamo. </a:t>
            </a:r>
          </a:p>
        </p:txBody>
      </p:sp>
    </p:spTree>
    <p:extLst>
      <p:ext uri="{BB962C8B-B14F-4D97-AF65-F5344CB8AC3E}">
        <p14:creationId xmlns:p14="http://schemas.microsoft.com/office/powerpoint/2010/main" val="2539685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95536" y="692696"/>
            <a:ext cx="8229600" cy="4572000"/>
          </a:xfrm>
        </p:spPr>
        <p:txBody>
          <a:bodyPr>
            <a:normAutofit fontScale="70000" lnSpcReduction="20000"/>
          </a:bodyPr>
          <a:lstStyle/>
          <a:p>
            <a:pPr marL="64008" indent="0">
              <a:buNone/>
            </a:pPr>
            <a:r>
              <a:rPr lang="it-IT" dirty="0">
                <a:latin typeface="Comic Sans MS" panose="030F0702030302020204" pitchFamily="66" charset="0"/>
              </a:rPr>
              <a:t>Vediamo forse i fili d’erba quando crescono? No! ce ne accorgiamo quando sono già cresciuti!!!!” e così dicendo il topino cominciò allegramente a sbucciare l’uovo fino ad ottenere un uovo completamente pelato in cui l’albume rappreso (il bianco dell’uovo!) luccicava ai raggi dell’ultimo sole.</a:t>
            </a:r>
            <a:br>
              <a:rPr lang="it-IT" dirty="0">
                <a:latin typeface="Comic Sans MS" panose="030F0702030302020204" pitchFamily="66" charset="0"/>
              </a:rPr>
            </a:br>
            <a:r>
              <a:rPr lang="it-IT" dirty="0">
                <a:latin typeface="Comic Sans MS" panose="030F0702030302020204" pitchFamily="66" charset="0"/>
              </a:rPr>
              <a:t>“ecco vede signora gallina, lo strato sottostante, quello che nell’uovo si chiama albume, nella terra si chiama </a:t>
            </a:r>
            <a:r>
              <a:rPr lang="it-IT" b="1" dirty="0">
                <a:solidFill>
                  <a:schemeClr val="accent3">
                    <a:lumMod val="50000"/>
                  </a:schemeClr>
                </a:solidFill>
                <a:latin typeface="Comic Sans MS" panose="030F0702030302020204" pitchFamily="66" charset="0"/>
              </a:rPr>
              <a:t>MANTELLO, ed è formato da roccia incandescente e densa. Il calore che proviene dal centro della terra rimescola queste rocce </a:t>
            </a:r>
            <a:r>
              <a:rPr lang="it-IT" dirty="0">
                <a:latin typeface="Comic Sans MS" panose="030F0702030302020204" pitchFamily="66" charset="0"/>
              </a:rPr>
              <a:t>un po’ come in un pentola di minestrone </a:t>
            </a:r>
            <a:r>
              <a:rPr lang="it-IT" b="1" dirty="0">
                <a:solidFill>
                  <a:schemeClr val="accent3">
                    <a:lumMod val="50000"/>
                  </a:schemeClr>
                </a:solidFill>
                <a:latin typeface="Comic Sans MS" panose="030F0702030302020204" pitchFamily="66" charset="0"/>
              </a:rPr>
              <a:t>e questo rimescolio fa muovere le placche (ovvero i pezzi di guscio) che stanno sopra</a:t>
            </a:r>
            <a:r>
              <a:rPr lang="it-IT" dirty="0">
                <a:latin typeface="Comic Sans MS" panose="030F0702030302020204" pitchFamily="66" charset="0"/>
              </a:rPr>
              <a:t>.”</a:t>
            </a:r>
            <a:br>
              <a:rPr lang="it-IT" dirty="0">
                <a:latin typeface="Comic Sans MS" panose="030F0702030302020204" pitchFamily="66" charset="0"/>
              </a:rPr>
            </a:br>
            <a:r>
              <a:rPr lang="it-IT" dirty="0">
                <a:latin typeface="Comic Sans MS" panose="030F0702030302020204" pitchFamily="66" charset="0"/>
              </a:rPr>
              <a:t>Il topino ormai non riusciva più a controllare la fame che lo attanagliava, deglutiva in continuazione e si leccava i baffi pregustando l’appetitoso spuntino.</a:t>
            </a:r>
          </a:p>
        </p:txBody>
      </p:sp>
    </p:spTree>
    <p:extLst>
      <p:ext uri="{BB962C8B-B14F-4D97-AF65-F5344CB8AC3E}">
        <p14:creationId xmlns:p14="http://schemas.microsoft.com/office/powerpoint/2010/main" val="3589601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9512" y="260648"/>
            <a:ext cx="4752528" cy="5328592"/>
          </a:xfrm>
        </p:spPr>
        <p:txBody>
          <a:bodyPr>
            <a:normAutofit fontScale="55000" lnSpcReduction="20000"/>
          </a:bodyPr>
          <a:lstStyle/>
          <a:p>
            <a:pPr marL="64008" indent="0">
              <a:buNone/>
            </a:pPr>
            <a:r>
              <a:rPr lang="it-IT" dirty="0">
                <a:latin typeface="Comic Sans MS" panose="030F0702030302020204" pitchFamily="66" charset="0"/>
              </a:rPr>
              <a:t>“Ma questo è ancora niente …</a:t>
            </a:r>
            <a:r>
              <a:rPr lang="it-IT" b="1" u="sng" dirty="0">
                <a:solidFill>
                  <a:schemeClr val="accent3">
                    <a:lumMod val="50000"/>
                  </a:schemeClr>
                </a:solidFill>
                <a:latin typeface="Comic Sans MS" panose="030F0702030302020204" pitchFamily="66" charset="0"/>
              </a:rPr>
              <a:t>andando ancora più in profondità…verso il centro della terra…</a:t>
            </a:r>
            <a:r>
              <a:rPr lang="it-IT" u="sng" dirty="0">
                <a:latin typeface="Comic Sans MS" panose="030F0702030302020204" pitchFamily="66" charset="0"/>
              </a:rPr>
              <a:t>” </a:t>
            </a:r>
            <a:r>
              <a:rPr lang="it-IT" dirty="0">
                <a:latin typeface="Comic Sans MS" panose="030F0702030302020204" pitchFamily="66" charset="0"/>
              </a:rPr>
              <a:t>e cominciò pian pianino a sbocconcellare con delicatezza l’albume dell’uovo “</a:t>
            </a:r>
            <a:r>
              <a:rPr lang="it-IT" b="1" u="sng" dirty="0">
                <a:solidFill>
                  <a:schemeClr val="accent3">
                    <a:lumMod val="50000"/>
                  </a:schemeClr>
                </a:solidFill>
                <a:latin typeface="Comic Sans MS" panose="030F0702030302020204" pitchFamily="66" charset="0"/>
              </a:rPr>
              <a:t>si trova il Nucleo</a:t>
            </a:r>
            <a:r>
              <a:rPr lang="it-IT" dirty="0">
                <a:latin typeface="Comic Sans MS" panose="030F0702030302020204" pitchFamily="66" charset="0"/>
              </a:rPr>
              <a:t>, così come qui nell’uovo …</a:t>
            </a:r>
            <a:r>
              <a:rPr lang="it-IT" dirty="0" err="1">
                <a:latin typeface="Comic Sans MS" panose="030F0702030302020204" pitchFamily="66" charset="0"/>
              </a:rPr>
              <a:t>chomp</a:t>
            </a:r>
            <a:r>
              <a:rPr lang="it-IT" dirty="0">
                <a:latin typeface="Comic Sans MS" panose="030F0702030302020204" pitchFamily="66" charset="0"/>
              </a:rPr>
              <a:t>…</a:t>
            </a:r>
            <a:r>
              <a:rPr lang="it-IT" dirty="0" err="1">
                <a:latin typeface="Comic Sans MS" panose="030F0702030302020204" pitchFamily="66" charset="0"/>
              </a:rPr>
              <a:t>chomp</a:t>
            </a:r>
            <a:r>
              <a:rPr lang="it-IT" dirty="0">
                <a:latin typeface="Comic Sans MS" panose="030F0702030302020204" pitchFamily="66" charset="0"/>
              </a:rPr>
              <a:t>…. si incontra il tuorlo giallo.”</a:t>
            </a:r>
            <a:br>
              <a:rPr lang="it-IT" dirty="0">
                <a:latin typeface="Comic Sans MS" panose="030F0702030302020204" pitchFamily="66" charset="0"/>
              </a:rPr>
            </a:br>
            <a:r>
              <a:rPr lang="it-IT" dirty="0">
                <a:latin typeface="Comic Sans MS" panose="030F0702030302020204" pitchFamily="66" charset="0"/>
              </a:rPr>
              <a:t>Il piccolo sorcio aveva ormai mangiato tutto l’albume e ora teneva tra le sue zampette una piccola pallina gialla: il tuorlo.</a:t>
            </a:r>
            <a:br>
              <a:rPr lang="it-IT" dirty="0">
                <a:latin typeface="Comic Sans MS" panose="030F0702030302020204" pitchFamily="66" charset="0"/>
              </a:rPr>
            </a:br>
            <a:r>
              <a:rPr lang="it-IT" dirty="0">
                <a:latin typeface="Comic Sans MS" panose="030F0702030302020204" pitchFamily="66" charset="0"/>
              </a:rPr>
              <a:t>“</a:t>
            </a:r>
            <a:r>
              <a:rPr lang="it-IT" b="1" u="sng" dirty="0">
                <a:solidFill>
                  <a:schemeClr val="accent3">
                    <a:lumMod val="50000"/>
                  </a:schemeClr>
                </a:solidFill>
                <a:latin typeface="Comic Sans MS" panose="030F0702030302020204" pitchFamily="66" charset="0"/>
              </a:rPr>
              <a:t>Il nucleo della terra è caldissimo, quasi come il sole; ed è costituito in prevalenza da due metalli: ferro e nichel…ed è qui che ha origine la misteriosa forza magnetica della terra quella che non ci fa mai perdere la bussola… ed ecco svelato il mistero della Terra</a:t>
            </a:r>
            <a:r>
              <a:rPr lang="it-IT" dirty="0">
                <a:latin typeface="Comic Sans MS" panose="030F0702030302020204" pitchFamily="66" charset="0"/>
              </a:rPr>
              <a:t>” e così dicendo il topino ingoiò in un colpo solo ciò che restava dell’uovo.</a:t>
            </a:r>
          </a:p>
          <a:p>
            <a:pPr marL="64008" indent="0">
              <a:buNone/>
            </a:pPr>
            <a:r>
              <a:rPr lang="it-IT" dirty="0">
                <a:latin typeface="Comic Sans MS" panose="030F0702030302020204" pitchFamily="66" charset="0"/>
              </a:rPr>
              <a:t>“</a:t>
            </a:r>
            <a:r>
              <a:rPr lang="it-IT" dirty="0" err="1">
                <a:latin typeface="Comic Sans MS" panose="030F0702030302020204" pitchFamily="66" charset="0"/>
              </a:rPr>
              <a:t>Forteee</a:t>
            </a:r>
            <a:r>
              <a:rPr lang="it-IT" dirty="0">
                <a:latin typeface="Comic Sans MS" panose="030F0702030302020204" pitchFamily="66" charset="0"/>
              </a:rPr>
              <a:t>!” dichiarò estasiata la gallina “..ed io che pensavo che fosse solo un semplice e comunissimo uovo sodo…!”</a:t>
            </a:r>
          </a:p>
          <a:p>
            <a:pPr marL="64008" indent="0">
              <a:buNone/>
            </a:pPr>
            <a:endParaRPr lang="it-IT" dirty="0">
              <a:latin typeface="Comic Sans MS" panose="030F0702030302020204" pitchFamily="66" charset="0"/>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2040" y="1196752"/>
            <a:ext cx="3688215" cy="2520280"/>
          </a:xfrm>
          <a:prstGeom prst="rect">
            <a:avLst/>
          </a:prstGeom>
        </p:spPr>
      </p:pic>
    </p:spTree>
    <p:extLst>
      <p:ext uri="{BB962C8B-B14F-4D97-AF65-F5344CB8AC3E}">
        <p14:creationId xmlns:p14="http://schemas.microsoft.com/office/powerpoint/2010/main" val="418297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ngoli">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1533</TotalTime>
  <Words>1965</Words>
  <Application>Microsoft Office PowerPoint</Application>
  <PresentationFormat>Presentazione su schermo (4:3)</PresentationFormat>
  <Paragraphs>115</Paragraphs>
  <Slides>27</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27</vt:i4>
      </vt:variant>
    </vt:vector>
  </HeadingPairs>
  <TitlesOfParts>
    <vt:vector size="34" baseType="lpstr">
      <vt:lpstr>AR DARLING</vt:lpstr>
      <vt:lpstr>Arial</vt:lpstr>
      <vt:lpstr>Century Gothic</vt:lpstr>
      <vt:lpstr>Comic Sans MS</vt:lpstr>
      <vt:lpstr>Verdana</vt:lpstr>
      <vt:lpstr>Wingdings 2</vt:lpstr>
      <vt:lpstr>Verve</vt:lpstr>
      <vt:lpstr>Presentazione standard di PowerPoint</vt:lpstr>
      <vt:lpstr>Chi è il GEOLOGO?????</vt:lpstr>
      <vt:lpstr>  Cosa è la geologia?????? La geologia è: la scienza che studia la Terra </vt:lpstr>
      <vt:lpstr>Come è formata la TERRA??</vt:lpstr>
      <vt:lpstr>Presentazione standard di PowerPoint</vt:lpstr>
      <vt:lpstr>Presentazione standard di PowerPoint</vt:lpstr>
      <vt:lpstr>Presentazione standard di PowerPoint</vt:lpstr>
      <vt:lpstr>Presentazione standard di PowerPoint</vt:lpstr>
      <vt:lpstr>Presentazione standard di PowerPoint</vt:lpstr>
      <vt:lpstr>La crosta terrestre, il mantello ed il nucleo:</vt:lpstr>
      <vt:lpstr>Conoscere ilterremoto…..</vt:lpstr>
      <vt:lpstr>Da cosa è provocato il terremoto?</vt:lpstr>
      <vt:lpstr>Quando avvengono i terremoti????</vt:lpstr>
      <vt:lpstr>il terremoto si può prevedere?? </vt:lpstr>
      <vt:lpstr>Quanto dura un terremoto??</vt:lpstr>
      <vt:lpstr>Quale è l’evoluzione nel tempo di un terremoto???</vt:lpstr>
      <vt:lpstr>Come si misura un terremoto??</vt:lpstr>
      <vt:lpstr>Gli effetti di un terremoto sono gli stessi ovunque???</vt:lpstr>
      <vt:lpstr>Cos’è il rischio sismico???</vt:lpstr>
      <vt:lpstr>Si può ridurre il rischio sismico????</vt:lpstr>
      <vt:lpstr>L’Italia è un paese ad elevato rischio sismico?? </vt:lpstr>
      <vt:lpstr>   e IL COMUNE DOVE VIVO SI TROVA IN ZONA SISMICA?? </vt:lpstr>
      <vt:lpstr>Presentazione standard di PowerPoint</vt:lpstr>
      <vt:lpstr>La protezione degli edifici…</vt:lpstr>
      <vt:lpstr>Cosa comporta che il comune sia classificato sismico??</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Sagoma</dc:creator>
  <cp:lastModifiedBy>mym64</cp:lastModifiedBy>
  <cp:revision>81</cp:revision>
  <dcterms:created xsi:type="dcterms:W3CDTF">2015-01-08T17:20:57Z</dcterms:created>
  <dcterms:modified xsi:type="dcterms:W3CDTF">2016-11-17T08:27:16Z</dcterms:modified>
</cp:coreProperties>
</file>